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99A634E-20F4-445B-ADD7-C8D20724B13D}"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02140-1BF2-4FDE-A5FD-BB957AE9E734}" type="slidenum">
              <a:rPr lang="en-US" smtClean="0"/>
              <a:t>‹#›</a:t>
            </a:fld>
            <a:endParaRPr lang="en-US"/>
          </a:p>
        </p:txBody>
      </p:sp>
    </p:spTree>
    <p:extLst>
      <p:ext uri="{BB962C8B-B14F-4D97-AF65-F5344CB8AC3E}">
        <p14:creationId xmlns:p14="http://schemas.microsoft.com/office/powerpoint/2010/main" val="778351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9A634E-20F4-445B-ADD7-C8D20724B13D}"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02140-1BF2-4FDE-A5FD-BB957AE9E734}" type="slidenum">
              <a:rPr lang="en-US" smtClean="0"/>
              <a:t>‹#›</a:t>
            </a:fld>
            <a:endParaRPr lang="en-US"/>
          </a:p>
        </p:txBody>
      </p:sp>
    </p:spTree>
    <p:extLst>
      <p:ext uri="{BB962C8B-B14F-4D97-AF65-F5344CB8AC3E}">
        <p14:creationId xmlns:p14="http://schemas.microsoft.com/office/powerpoint/2010/main" val="1136416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9A634E-20F4-445B-ADD7-C8D20724B13D}"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02140-1BF2-4FDE-A5FD-BB957AE9E734}" type="slidenum">
              <a:rPr lang="en-US" smtClean="0"/>
              <a:t>‹#›</a:t>
            </a:fld>
            <a:endParaRPr lang="en-US"/>
          </a:p>
        </p:txBody>
      </p:sp>
    </p:spTree>
    <p:extLst>
      <p:ext uri="{BB962C8B-B14F-4D97-AF65-F5344CB8AC3E}">
        <p14:creationId xmlns:p14="http://schemas.microsoft.com/office/powerpoint/2010/main" val="980683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9A634E-20F4-445B-ADD7-C8D20724B13D}"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02140-1BF2-4FDE-A5FD-BB957AE9E734}" type="slidenum">
              <a:rPr lang="en-US" smtClean="0"/>
              <a:t>‹#›</a:t>
            </a:fld>
            <a:endParaRPr lang="en-US"/>
          </a:p>
        </p:txBody>
      </p:sp>
    </p:spTree>
    <p:extLst>
      <p:ext uri="{BB962C8B-B14F-4D97-AF65-F5344CB8AC3E}">
        <p14:creationId xmlns:p14="http://schemas.microsoft.com/office/powerpoint/2010/main" val="240132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9A634E-20F4-445B-ADD7-C8D20724B13D}"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02140-1BF2-4FDE-A5FD-BB957AE9E734}" type="slidenum">
              <a:rPr lang="en-US" smtClean="0"/>
              <a:t>‹#›</a:t>
            </a:fld>
            <a:endParaRPr lang="en-US"/>
          </a:p>
        </p:txBody>
      </p:sp>
    </p:spTree>
    <p:extLst>
      <p:ext uri="{BB962C8B-B14F-4D97-AF65-F5344CB8AC3E}">
        <p14:creationId xmlns:p14="http://schemas.microsoft.com/office/powerpoint/2010/main" val="875832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9A634E-20F4-445B-ADD7-C8D20724B13D}" type="datetimeFigureOut">
              <a:rPr lang="en-US" smtClean="0"/>
              <a:t>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302140-1BF2-4FDE-A5FD-BB957AE9E734}" type="slidenum">
              <a:rPr lang="en-US" smtClean="0"/>
              <a:t>‹#›</a:t>
            </a:fld>
            <a:endParaRPr lang="en-US"/>
          </a:p>
        </p:txBody>
      </p:sp>
    </p:spTree>
    <p:extLst>
      <p:ext uri="{BB962C8B-B14F-4D97-AF65-F5344CB8AC3E}">
        <p14:creationId xmlns:p14="http://schemas.microsoft.com/office/powerpoint/2010/main" val="465689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9A634E-20F4-445B-ADD7-C8D20724B13D}" type="datetimeFigureOut">
              <a:rPr lang="en-US" smtClean="0"/>
              <a:t>8/11/2019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302140-1BF2-4FDE-A5FD-BB957AE9E734}" type="slidenum">
              <a:rPr lang="en-US" smtClean="0"/>
              <a:t>‹#›</a:t>
            </a:fld>
            <a:endParaRPr lang="en-US"/>
          </a:p>
        </p:txBody>
      </p:sp>
    </p:spTree>
    <p:extLst>
      <p:ext uri="{BB962C8B-B14F-4D97-AF65-F5344CB8AC3E}">
        <p14:creationId xmlns:p14="http://schemas.microsoft.com/office/powerpoint/2010/main" val="35377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9A634E-20F4-445B-ADD7-C8D20724B13D}" type="datetimeFigureOut">
              <a:rPr lang="en-US" smtClean="0"/>
              <a:t>8/11/2019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302140-1BF2-4FDE-A5FD-BB957AE9E734}" type="slidenum">
              <a:rPr lang="en-US" smtClean="0"/>
              <a:t>‹#›</a:t>
            </a:fld>
            <a:endParaRPr lang="en-US"/>
          </a:p>
        </p:txBody>
      </p:sp>
    </p:spTree>
    <p:extLst>
      <p:ext uri="{BB962C8B-B14F-4D97-AF65-F5344CB8AC3E}">
        <p14:creationId xmlns:p14="http://schemas.microsoft.com/office/powerpoint/2010/main" val="994957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9A634E-20F4-445B-ADD7-C8D20724B13D}" type="datetimeFigureOut">
              <a:rPr lang="en-US" smtClean="0"/>
              <a:t>8/11/2019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302140-1BF2-4FDE-A5FD-BB957AE9E734}" type="slidenum">
              <a:rPr lang="en-US" smtClean="0"/>
              <a:t>‹#›</a:t>
            </a:fld>
            <a:endParaRPr lang="en-US"/>
          </a:p>
        </p:txBody>
      </p:sp>
    </p:spTree>
    <p:extLst>
      <p:ext uri="{BB962C8B-B14F-4D97-AF65-F5344CB8AC3E}">
        <p14:creationId xmlns:p14="http://schemas.microsoft.com/office/powerpoint/2010/main" val="3122933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9A634E-20F4-445B-ADD7-C8D20724B13D}" type="datetimeFigureOut">
              <a:rPr lang="en-US" smtClean="0"/>
              <a:t>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302140-1BF2-4FDE-A5FD-BB957AE9E734}" type="slidenum">
              <a:rPr lang="en-US" smtClean="0"/>
              <a:t>‹#›</a:t>
            </a:fld>
            <a:endParaRPr lang="en-US"/>
          </a:p>
        </p:txBody>
      </p:sp>
    </p:spTree>
    <p:extLst>
      <p:ext uri="{BB962C8B-B14F-4D97-AF65-F5344CB8AC3E}">
        <p14:creationId xmlns:p14="http://schemas.microsoft.com/office/powerpoint/2010/main" val="1449129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9A634E-20F4-445B-ADD7-C8D20724B13D}" type="datetimeFigureOut">
              <a:rPr lang="en-US" smtClean="0"/>
              <a:t>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302140-1BF2-4FDE-A5FD-BB957AE9E734}" type="slidenum">
              <a:rPr lang="en-US" smtClean="0"/>
              <a:t>‹#›</a:t>
            </a:fld>
            <a:endParaRPr lang="en-US"/>
          </a:p>
        </p:txBody>
      </p:sp>
    </p:spTree>
    <p:extLst>
      <p:ext uri="{BB962C8B-B14F-4D97-AF65-F5344CB8AC3E}">
        <p14:creationId xmlns:p14="http://schemas.microsoft.com/office/powerpoint/2010/main" val="358145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9A634E-20F4-445B-ADD7-C8D20724B13D}" type="datetimeFigureOut">
              <a:rPr lang="en-US" smtClean="0"/>
              <a:t>8/11/2019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302140-1BF2-4FDE-A5FD-BB957AE9E734}" type="slidenum">
              <a:rPr lang="en-US" smtClean="0"/>
              <a:t>‹#›</a:t>
            </a:fld>
            <a:endParaRPr lang="en-US"/>
          </a:p>
        </p:txBody>
      </p:sp>
    </p:spTree>
    <p:extLst>
      <p:ext uri="{BB962C8B-B14F-4D97-AF65-F5344CB8AC3E}">
        <p14:creationId xmlns:p14="http://schemas.microsoft.com/office/powerpoint/2010/main" val="466613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75389"/>
            <a:ext cx="9144000" cy="1002651"/>
          </a:xfrm>
        </p:spPr>
        <p:txBody>
          <a:bodyPr/>
          <a:lstStyle/>
          <a:p>
            <a:r>
              <a:rPr lang="en-US" dirty="0"/>
              <a:t>1-1: Overview of Statistics</a:t>
            </a:r>
          </a:p>
        </p:txBody>
      </p:sp>
      <p:sp>
        <p:nvSpPr>
          <p:cNvPr id="3" name="Subtitle 2"/>
          <p:cNvSpPr>
            <a:spLocks noGrp="1"/>
          </p:cNvSpPr>
          <p:nvPr>
            <p:ph type="subTitle" idx="1"/>
          </p:nvPr>
        </p:nvSpPr>
        <p:spPr>
          <a:xfrm>
            <a:off x="1524000" y="1811873"/>
            <a:ext cx="9144000" cy="2360881"/>
          </a:xfrm>
        </p:spPr>
        <p:txBody>
          <a:bodyPr>
            <a:noAutofit/>
          </a:bodyPr>
          <a:lstStyle/>
          <a:p>
            <a:r>
              <a:rPr lang="en-US" sz="3200" dirty="0"/>
              <a:t>LEQ1: What is the difference between a population and a sample?</a:t>
            </a:r>
          </a:p>
          <a:p>
            <a:r>
              <a:rPr lang="en-US" sz="3200" dirty="0"/>
              <a:t>LEQ2: What is done in descriptive statistics and inferential statistics?</a:t>
            </a:r>
          </a:p>
        </p:txBody>
      </p:sp>
    </p:spTree>
    <p:extLst>
      <p:ext uri="{BB962C8B-B14F-4D97-AF65-F5344CB8AC3E}">
        <p14:creationId xmlns:p14="http://schemas.microsoft.com/office/powerpoint/2010/main" val="2923438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statistics?</a:t>
            </a:r>
          </a:p>
        </p:txBody>
      </p:sp>
      <p:sp>
        <p:nvSpPr>
          <p:cNvPr id="3" name="Content Placeholder 2"/>
          <p:cNvSpPr>
            <a:spLocks noGrp="1"/>
          </p:cNvSpPr>
          <p:nvPr>
            <p:ph idx="1"/>
          </p:nvPr>
        </p:nvSpPr>
        <p:spPr/>
        <p:txBody>
          <a:bodyPr/>
          <a:lstStyle/>
          <a:p>
            <a:r>
              <a:rPr lang="en-US" dirty="0"/>
              <a:t>Statistics: the science of collecting, organizing, analyzing, and interpreting data in order to make decisions.</a:t>
            </a:r>
          </a:p>
          <a:p>
            <a:r>
              <a:rPr lang="en-US" dirty="0"/>
              <a:t>Data (Datum): consists of information coming from observations, counts, and measurements.</a:t>
            </a:r>
          </a:p>
          <a:p>
            <a:r>
              <a:rPr lang="en-US" dirty="0"/>
              <a:t>Population: collections of </a:t>
            </a:r>
            <a:r>
              <a:rPr lang="en-US" i="1" dirty="0"/>
              <a:t>all</a:t>
            </a:r>
            <a:r>
              <a:rPr lang="en-US" dirty="0"/>
              <a:t> elements from a set of data</a:t>
            </a:r>
          </a:p>
          <a:p>
            <a:r>
              <a:rPr lang="en-US" dirty="0"/>
              <a:t>Sample: subset, or part, of the population</a:t>
            </a:r>
          </a:p>
          <a:p>
            <a:r>
              <a:rPr lang="en-US" dirty="0"/>
              <a:t>Parameter: numerical description of a population characteristic</a:t>
            </a:r>
          </a:p>
          <a:p>
            <a:r>
              <a:rPr lang="en-US" dirty="0"/>
              <a:t>Statistic: numerical description of sample characteristics (lower case s)</a:t>
            </a:r>
          </a:p>
        </p:txBody>
      </p:sp>
    </p:spTree>
    <p:extLst>
      <p:ext uri="{BB962C8B-B14F-4D97-AF65-F5344CB8AC3E}">
        <p14:creationId xmlns:p14="http://schemas.microsoft.com/office/powerpoint/2010/main" val="1156340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population and sample</a:t>
            </a:r>
          </a:p>
        </p:txBody>
      </p:sp>
      <p:sp>
        <p:nvSpPr>
          <p:cNvPr id="3" name="Content Placeholder 2"/>
          <p:cNvSpPr>
            <a:spLocks noGrp="1"/>
          </p:cNvSpPr>
          <p:nvPr>
            <p:ph idx="1"/>
          </p:nvPr>
        </p:nvSpPr>
        <p:spPr/>
        <p:txBody>
          <a:bodyPr/>
          <a:lstStyle/>
          <a:p>
            <a:r>
              <a:rPr lang="en-US" dirty="0"/>
              <a:t>How many of you like math?</a:t>
            </a:r>
          </a:p>
          <a:p>
            <a:r>
              <a:rPr lang="en-US" dirty="0"/>
              <a:t>How many of you do not like math?</a:t>
            </a:r>
          </a:p>
          <a:p>
            <a:r>
              <a:rPr lang="en-US" dirty="0"/>
              <a:t>What is the population of our survey?</a:t>
            </a:r>
          </a:p>
          <a:p>
            <a:r>
              <a:rPr lang="en-US" dirty="0"/>
              <a:t>Answer: The population is the whole class.</a:t>
            </a:r>
          </a:p>
          <a:p>
            <a:r>
              <a:rPr lang="en-US" dirty="0"/>
              <a:t>What are the samples?</a:t>
            </a:r>
          </a:p>
          <a:p>
            <a:r>
              <a:rPr lang="en-US" dirty="0"/>
              <a:t>Answer: The students who like math are one sample and the ones who do not like math are another.</a:t>
            </a:r>
          </a:p>
        </p:txBody>
      </p:sp>
    </p:spTree>
    <p:extLst>
      <p:ext uri="{BB962C8B-B14F-4D97-AF65-F5344CB8AC3E}">
        <p14:creationId xmlns:p14="http://schemas.microsoft.com/office/powerpoint/2010/main" val="2552182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Try it again	</a:t>
            </a:r>
          </a:p>
        </p:txBody>
      </p:sp>
      <p:sp>
        <p:nvSpPr>
          <p:cNvPr id="3" name="Content Placeholder 2"/>
          <p:cNvSpPr>
            <a:spLocks noGrp="1"/>
          </p:cNvSpPr>
          <p:nvPr>
            <p:ph idx="1"/>
          </p:nvPr>
        </p:nvSpPr>
        <p:spPr>
          <a:xfrm>
            <a:off x="838200" y="1429555"/>
            <a:ext cx="10515600" cy="4747408"/>
          </a:xfrm>
        </p:spPr>
        <p:txBody>
          <a:bodyPr>
            <a:normAutofit/>
          </a:bodyPr>
          <a:lstStyle/>
          <a:p>
            <a:r>
              <a:rPr lang="en-US" dirty="0"/>
              <a:t>The U.S. Department of Energy conducts weekly surveys of approximately 900 gasoline stations to determine the average price per gallon of regular gasoline. On January 11, 2010, the average price was $2.75 per gallon. Identify the population and the sample. Describe the sample data set.</a:t>
            </a:r>
          </a:p>
          <a:p>
            <a:r>
              <a:rPr lang="en-US" dirty="0"/>
              <a:t>A) Population and sample:</a:t>
            </a:r>
          </a:p>
          <a:p>
            <a:pPr lvl="1"/>
            <a:r>
              <a:rPr lang="en-US" sz="2800" dirty="0"/>
              <a:t>Population is all gas stations in the U.S. because they are getting an average for all gas stations. The sample is the 900 they looked at.</a:t>
            </a:r>
          </a:p>
          <a:p>
            <a:r>
              <a:rPr lang="en-US" dirty="0"/>
              <a:t>B) What does the sample data consist of?</a:t>
            </a:r>
          </a:p>
          <a:p>
            <a:pPr lvl="1"/>
            <a:r>
              <a:rPr lang="en-US" sz="2800" dirty="0"/>
              <a:t>The 900 prices</a:t>
            </a:r>
          </a:p>
        </p:txBody>
      </p:sp>
    </p:spTree>
    <p:extLst>
      <p:ext uri="{BB962C8B-B14F-4D97-AF65-F5344CB8AC3E}">
        <p14:creationId xmlns:p14="http://schemas.microsoft.com/office/powerpoint/2010/main" val="1475653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 of Statistic?</a:t>
            </a:r>
          </a:p>
        </p:txBody>
      </p:sp>
      <p:sp>
        <p:nvSpPr>
          <p:cNvPr id="3" name="Content Placeholder 2"/>
          <p:cNvSpPr>
            <a:spLocks noGrp="1"/>
          </p:cNvSpPr>
          <p:nvPr>
            <p:ph idx="1"/>
          </p:nvPr>
        </p:nvSpPr>
        <p:spPr/>
        <p:txBody>
          <a:bodyPr/>
          <a:lstStyle/>
          <a:p>
            <a:r>
              <a:rPr lang="en-US" dirty="0"/>
              <a:t>In 2014, Major League Baseball teams spent a total of $3,453,960,397 on player’s salaries. Does this numerical value describe a parameter or statistic?</a:t>
            </a:r>
          </a:p>
          <a:p>
            <a:r>
              <a:rPr lang="en-US" dirty="0"/>
              <a:t>Answer: Parameter</a:t>
            </a:r>
          </a:p>
          <a:p>
            <a:r>
              <a:rPr lang="en-US" dirty="0"/>
              <a:t>In 2014, Major League Baseball teams spent a total of $3,453,960,397 on player’s salaries. The Tampa Bay Rays were ranked 28</a:t>
            </a:r>
            <a:r>
              <a:rPr lang="en-US" baseline="30000" dirty="0"/>
              <a:t>th</a:t>
            </a:r>
            <a:r>
              <a:rPr lang="en-US" dirty="0"/>
              <a:t> (out of 30) in payroll, spending $77,062,891. </a:t>
            </a:r>
            <a:r>
              <a:rPr lang="en-US"/>
              <a:t>Do the </a:t>
            </a:r>
            <a:r>
              <a:rPr lang="en-US" dirty="0"/>
              <a:t>numerical values describe a parameter or statistic?</a:t>
            </a:r>
          </a:p>
          <a:p>
            <a:r>
              <a:rPr lang="en-US" dirty="0"/>
              <a:t>Answer: First: Parameter and Second: Statistic</a:t>
            </a:r>
          </a:p>
        </p:txBody>
      </p:sp>
    </p:spTree>
    <p:extLst>
      <p:ext uri="{BB962C8B-B14F-4D97-AF65-F5344CB8AC3E}">
        <p14:creationId xmlns:p14="http://schemas.microsoft.com/office/powerpoint/2010/main" val="13082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Branches of Statistics</a:t>
            </a:r>
          </a:p>
        </p:txBody>
      </p:sp>
      <p:sp>
        <p:nvSpPr>
          <p:cNvPr id="3" name="Content Placeholder 2"/>
          <p:cNvSpPr>
            <a:spLocks noGrp="1"/>
          </p:cNvSpPr>
          <p:nvPr>
            <p:ph idx="1"/>
          </p:nvPr>
        </p:nvSpPr>
        <p:spPr/>
        <p:txBody>
          <a:bodyPr/>
          <a:lstStyle/>
          <a:p>
            <a:r>
              <a:rPr lang="en-US" dirty="0"/>
              <a:t>Descriptive Statistics: involves organization, summarization, and display of data.</a:t>
            </a:r>
          </a:p>
          <a:p>
            <a:r>
              <a:rPr lang="en-US" dirty="0"/>
              <a:t>Inferential Statistics: involves using a sample to draw conclusions about a populations and the basic tool for this branch is probability.</a:t>
            </a:r>
          </a:p>
        </p:txBody>
      </p:sp>
    </p:spTree>
    <p:extLst>
      <p:ext uri="{BB962C8B-B14F-4D97-AF65-F5344CB8AC3E}">
        <p14:creationId xmlns:p14="http://schemas.microsoft.com/office/powerpoint/2010/main" val="1676452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Descriptive or Inferential</a:t>
            </a:r>
          </a:p>
        </p:txBody>
      </p:sp>
      <p:sp>
        <p:nvSpPr>
          <p:cNvPr id="3" name="Content Placeholder 2"/>
          <p:cNvSpPr>
            <a:spLocks noGrp="1"/>
          </p:cNvSpPr>
          <p:nvPr>
            <p:ph idx="1"/>
          </p:nvPr>
        </p:nvSpPr>
        <p:spPr>
          <a:xfrm>
            <a:off x="838200" y="1400622"/>
            <a:ext cx="10515600" cy="5618364"/>
          </a:xfrm>
        </p:spPr>
        <p:txBody>
          <a:bodyPr>
            <a:normAutofit/>
          </a:bodyPr>
          <a:lstStyle/>
          <a:p>
            <a:pPr marL="0" indent="0">
              <a:buNone/>
            </a:pPr>
            <a:r>
              <a:rPr lang="en-US" dirty="0"/>
              <a:t>1) A large sample of men, aged 48, was studied for 18 years. For unmarried men, approximately 70% were alive at age 65. For married men, 90% were alive at age 65.</a:t>
            </a:r>
          </a:p>
          <a:p>
            <a:r>
              <a:rPr lang="en-US" dirty="0"/>
              <a:t>Answer: Descriptive, no conclusions were made.</a:t>
            </a:r>
          </a:p>
          <a:p>
            <a:r>
              <a:rPr lang="en-US" dirty="0"/>
              <a:t>What could make it inferential?</a:t>
            </a:r>
          </a:p>
          <a:p>
            <a:pPr marL="0" indent="0">
              <a:buNone/>
            </a:pPr>
            <a:r>
              <a:rPr lang="en-US" dirty="0"/>
              <a:t>2) A survey conducted among 1017 men and women by Opinion Research Corporation International found that 76% of women and 60% of men had a physical examination with the previous year. The study found that women tend to be more health conscientious than men.</a:t>
            </a:r>
          </a:p>
          <a:p>
            <a:r>
              <a:rPr lang="en-US" dirty="0"/>
              <a:t>Answer: The percentages are descriptive. The last sentence is inferential.</a:t>
            </a:r>
          </a:p>
        </p:txBody>
      </p:sp>
    </p:spTree>
    <p:extLst>
      <p:ext uri="{BB962C8B-B14F-4D97-AF65-F5344CB8AC3E}">
        <p14:creationId xmlns:p14="http://schemas.microsoft.com/office/powerpoint/2010/main" val="3150283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a:t>
            </a:r>
          </a:p>
        </p:txBody>
      </p:sp>
      <p:sp>
        <p:nvSpPr>
          <p:cNvPr id="3" name="Content Placeholder 2"/>
          <p:cNvSpPr>
            <a:spLocks noGrp="1"/>
          </p:cNvSpPr>
          <p:nvPr>
            <p:ph idx="1"/>
          </p:nvPr>
        </p:nvSpPr>
        <p:spPr/>
        <p:txBody>
          <a:bodyPr/>
          <a:lstStyle/>
          <a:p>
            <a:r>
              <a:rPr lang="en-US" dirty="0"/>
              <a:t>Starting on page 6: #1 – 6, 11 – 15, 26, 29, 35, 37</a:t>
            </a:r>
          </a:p>
        </p:txBody>
      </p:sp>
    </p:spTree>
    <p:extLst>
      <p:ext uri="{BB962C8B-B14F-4D97-AF65-F5344CB8AC3E}">
        <p14:creationId xmlns:p14="http://schemas.microsoft.com/office/powerpoint/2010/main" val="12969298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413</TotalTime>
  <Words>554</Words>
  <Application>Microsoft Office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1-1: Overview of Statistics</vt:lpstr>
      <vt:lpstr>What is statistics?</vt:lpstr>
      <vt:lpstr>Identifying population and sample</vt:lpstr>
      <vt:lpstr>Try it again </vt:lpstr>
      <vt:lpstr>Parameter of Statistic?</vt:lpstr>
      <vt:lpstr>Branches of Statistics</vt:lpstr>
      <vt:lpstr>Descriptive or Inferential</vt:lpstr>
      <vt:lpstr>Assignment</vt:lpstr>
    </vt:vector>
  </TitlesOfParts>
  <Company>Polk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Overview of Statistics</dc:title>
  <dc:creator>Cress, Aaron</dc:creator>
  <cp:lastModifiedBy>John Bakker</cp:lastModifiedBy>
  <cp:revision>9</cp:revision>
  <dcterms:created xsi:type="dcterms:W3CDTF">2015-08-21T13:39:37Z</dcterms:created>
  <dcterms:modified xsi:type="dcterms:W3CDTF">2019-08-11T22:35:07Z</dcterms:modified>
</cp:coreProperties>
</file>