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69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054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07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0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4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7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6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48C4-E04A-41BA-993E-E11AFC3C89B9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172541-D9C6-4399-B126-5FCC7971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lu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7730"/>
            <a:ext cx="9144000" cy="1024340"/>
          </a:xfrm>
        </p:spPr>
        <p:txBody>
          <a:bodyPr>
            <a:normAutofit/>
          </a:bodyPr>
          <a:lstStyle/>
          <a:p>
            <a:r>
              <a:rPr lang="en-US" dirty="0"/>
              <a:t>1-2: Data Classification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3000" dirty="0"/>
              <a:t>We are going to check 1.1 practice problems today</a:t>
            </a:r>
          </a:p>
          <a:p>
            <a:pPr marL="742950" indent="-742950">
              <a:buAutoNum type="arabicPeriod"/>
            </a:pPr>
            <a:r>
              <a:rPr lang="en-US" sz="3000" dirty="0"/>
              <a:t>Notes on 1.2</a:t>
            </a:r>
          </a:p>
        </p:txBody>
      </p:sp>
    </p:spTree>
    <p:extLst>
      <p:ext uri="{BB962C8B-B14F-4D97-AF65-F5344CB8AC3E}">
        <p14:creationId xmlns:p14="http://schemas.microsoft.com/office/powerpoint/2010/main" val="109054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228601"/>
          <a:ext cx="8686800" cy="640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71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 of a Data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Meaningful Calculations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838">
                <a:tc>
                  <a:txBody>
                    <a:bodyPr/>
                    <a:lstStyle/>
                    <a:p>
                      <a:r>
                        <a:rPr lang="en-US" sz="1800" dirty="0"/>
                        <a:t>Interval Level</a:t>
                      </a:r>
                    </a:p>
                    <a:p>
                      <a:r>
                        <a:rPr lang="en-US" sz="1800" dirty="0"/>
                        <a:t>(Quantitative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/>
                        <a:t>Average</a:t>
                      </a:r>
                      <a:r>
                        <a:rPr lang="en-US" sz="1800" i="1" baseline="0" dirty="0"/>
                        <a:t> monthly Temperature (in degrees Fahrenheit) for Sacramento, Ca:</a:t>
                      </a:r>
                    </a:p>
                    <a:p>
                      <a:endParaRPr lang="en-US" sz="1800" baseline="0" dirty="0"/>
                    </a:p>
                    <a:p>
                      <a:r>
                        <a:rPr lang="en-US" sz="1800" baseline="0" dirty="0"/>
                        <a:t>46, 75, 51, 74, 54, 71, 59, 64, 65, 53, 71, 45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Put in a category, put in order, and </a:t>
                      </a:r>
                      <a:r>
                        <a:rPr lang="en-US" sz="1800" i="1" dirty="0"/>
                        <a:t>find differences between values.</a:t>
                      </a:r>
                    </a:p>
                    <a:p>
                      <a:r>
                        <a:rPr lang="en-US" sz="1800" i="1" dirty="0"/>
                        <a:t>For instance, 71.5 – 65.5 =6 </a:t>
                      </a:r>
                    </a:p>
                    <a:p>
                      <a:endParaRPr lang="en-US" sz="1800" i="1" dirty="0"/>
                    </a:p>
                    <a:p>
                      <a:r>
                        <a:rPr lang="en-US" sz="1800" i="1" dirty="0"/>
                        <a:t>So</a:t>
                      </a:r>
                      <a:r>
                        <a:rPr lang="en-US" sz="1800" i="1" baseline="0" dirty="0"/>
                        <a:t> June is 6 degrees warmer than May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838">
                <a:tc>
                  <a:txBody>
                    <a:bodyPr/>
                    <a:lstStyle/>
                    <a:p>
                      <a:r>
                        <a:rPr lang="en-US" sz="1800" dirty="0"/>
                        <a:t>Ratio Level</a:t>
                      </a:r>
                    </a:p>
                    <a:p>
                      <a:r>
                        <a:rPr lang="en-US" sz="1800" dirty="0"/>
                        <a:t>(Quantitative Data)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/>
                        <a:t>Average Monthly Precipitation (in inches) for Sacramento, CA</a:t>
                      </a:r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4,</a:t>
                      </a:r>
                      <a:r>
                        <a:rPr lang="en-US" sz="1800" baseline="0" dirty="0"/>
                        <a:t> .1, 3.5, .1, 2.8, .4, 1, 1, .5, 2.2, .2, 2.5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Put in a category, put in order, find differences between values, and </a:t>
                      </a:r>
                      <a:r>
                        <a:rPr lang="en-US" sz="1800" i="1" dirty="0"/>
                        <a:t>find</a:t>
                      </a:r>
                      <a:r>
                        <a:rPr lang="en-US" sz="1800" i="1" baseline="0" dirty="0"/>
                        <a:t> ratios of values.</a:t>
                      </a:r>
                    </a:p>
                    <a:p>
                      <a:endParaRPr lang="en-US" sz="1800" i="1" baseline="0" dirty="0"/>
                    </a:p>
                    <a:p>
                      <a:r>
                        <a:rPr lang="en-US" sz="1800" i="0" baseline="0" dirty="0"/>
                        <a:t>For Instance 1/.5 = 2. So, there  is twice as much rain in April as in May.</a:t>
                      </a:r>
                      <a:endParaRPr lang="en-US" sz="18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2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Pg. 13 #1 – 22, 25 – 29, 31</a:t>
            </a:r>
          </a:p>
          <a:p>
            <a:r>
              <a:rPr lang="en-US" sz="3800" dirty="0">
                <a:hlinkClick r:id="rId2"/>
              </a:rPr>
              <a:t>www.Gallup.com</a:t>
            </a:r>
            <a:r>
              <a:rPr lang="en-US" sz="3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67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58" y="1438141"/>
            <a:ext cx="9650054" cy="3777622"/>
          </a:xfrm>
        </p:spPr>
        <p:txBody>
          <a:bodyPr>
            <a:noAutofit/>
          </a:bodyPr>
          <a:lstStyle/>
          <a:p>
            <a:r>
              <a:rPr lang="en-US" sz="3000" dirty="0"/>
              <a:t>Qualitative data: consists of attributes, labels, or </a:t>
            </a:r>
            <a:r>
              <a:rPr lang="en-US" sz="3000" dirty="0" err="1"/>
              <a:t>nonnumerical</a:t>
            </a:r>
            <a:r>
              <a:rPr lang="en-US" sz="3000" dirty="0"/>
              <a:t> entries.</a:t>
            </a:r>
          </a:p>
          <a:p>
            <a:pPr lvl="1"/>
            <a:r>
              <a:rPr lang="en-US" sz="3000" dirty="0"/>
              <a:t>Ex: Location, Political Party, race</a:t>
            </a:r>
          </a:p>
          <a:p>
            <a:r>
              <a:rPr lang="en-US" sz="3000" dirty="0"/>
              <a:t>Quantitative data: consists of numerical measurements or counts.</a:t>
            </a:r>
          </a:p>
          <a:p>
            <a:pPr lvl="1"/>
            <a:r>
              <a:rPr lang="en-US" sz="3000" dirty="0"/>
              <a:t>Ex: Prices, height, length, income</a:t>
            </a:r>
          </a:p>
          <a:p>
            <a:r>
              <a:rPr lang="en-US" sz="3000" dirty="0"/>
              <a:t>CAUTION: Not all numbers are quantitative data.</a:t>
            </a:r>
          </a:p>
          <a:p>
            <a:pPr lvl="1"/>
            <a:r>
              <a:rPr lang="en-US" sz="3000" dirty="0"/>
              <a:t>Ex: Student ID Number or seat number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344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types of data (7 – 15 odd)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682839"/>
            <a:ext cx="10847789" cy="3777622"/>
          </a:xfrm>
        </p:spPr>
        <p:txBody>
          <a:bodyPr>
            <a:noAutofit/>
          </a:bodyPr>
          <a:lstStyle/>
          <a:p>
            <a:r>
              <a:rPr lang="en-US" sz="3000" dirty="0"/>
              <a:t>Telephone numbers in a directory</a:t>
            </a:r>
          </a:p>
          <a:p>
            <a:pPr lvl="1"/>
            <a:r>
              <a:rPr lang="en-US" sz="3000" dirty="0"/>
              <a:t>Answer: Qualitative</a:t>
            </a:r>
          </a:p>
          <a:p>
            <a:r>
              <a:rPr lang="en-US" sz="3000" dirty="0"/>
              <a:t>Body temperatures of patients</a:t>
            </a:r>
          </a:p>
          <a:p>
            <a:pPr lvl="1"/>
            <a:r>
              <a:rPr lang="en-US" sz="3000" dirty="0"/>
              <a:t>Answer: Quantitative</a:t>
            </a:r>
          </a:p>
          <a:p>
            <a:r>
              <a:rPr lang="en-US" sz="3000" dirty="0"/>
              <a:t>Lengths of songs</a:t>
            </a:r>
          </a:p>
          <a:p>
            <a:pPr lvl="1"/>
            <a:r>
              <a:rPr lang="en-US" sz="3000" dirty="0"/>
              <a:t>Answer: Quantitative</a:t>
            </a:r>
          </a:p>
          <a:p>
            <a:r>
              <a:rPr lang="en-US" sz="3000" dirty="0"/>
              <a:t>Player numbers on jerseys</a:t>
            </a:r>
          </a:p>
          <a:p>
            <a:pPr lvl="1"/>
            <a:r>
              <a:rPr lang="en-US" sz="3000" dirty="0"/>
              <a:t>Answer: Qualitative</a:t>
            </a:r>
          </a:p>
        </p:txBody>
      </p:sp>
    </p:spTree>
    <p:extLst>
      <p:ext uri="{BB962C8B-B14F-4D97-AF65-F5344CB8AC3E}">
        <p14:creationId xmlns:p14="http://schemas.microsoft.com/office/powerpoint/2010/main" val="41496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5318974"/>
          </a:xfrm>
        </p:spPr>
        <p:txBody>
          <a:bodyPr>
            <a:normAutofit/>
          </a:bodyPr>
          <a:lstStyle/>
          <a:p>
            <a:r>
              <a:rPr lang="en-US" sz="2800" dirty="0"/>
              <a:t>Nominal level (qualitative only): categorized by names, labels, or qualities.</a:t>
            </a:r>
          </a:p>
          <a:p>
            <a:r>
              <a:rPr lang="en-US" sz="2800" dirty="0"/>
              <a:t>Ordinal level (qualitative or quantitative): arranged in an order, ranked, but the numbers do not carry any mathematical amount.</a:t>
            </a:r>
          </a:p>
          <a:p>
            <a:r>
              <a:rPr lang="en-US" sz="2800" dirty="0"/>
              <a:t>Interval level (quantitative only): can be ordered and meaningful difference between the numbers can be calculated. Zero entry represents a position, not an inherent zero.</a:t>
            </a:r>
          </a:p>
          <a:p>
            <a:r>
              <a:rPr lang="en-US" sz="2800" dirty="0"/>
              <a:t>Ratio level (quantitative only): similar to interval level, but zero is an inherent zero.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67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6518" y="1584101"/>
                <a:ext cx="11028094" cy="4610456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Inherent zero: a zero that actually means zero, or it implies “none” or “the absence of”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sz="2800" dirty="0"/>
                  <a:t> does not mean there is no temperature, it is just a place value. Not an inherent zero</a:t>
                </a:r>
              </a:p>
              <a:p>
                <a:pPr lvl="1"/>
                <a:r>
                  <a:rPr lang="en-US" sz="2800" dirty="0"/>
                  <a:t>$0 means you have no money, so it is an inherent zero</a:t>
                </a:r>
              </a:p>
              <a:p>
                <a:r>
                  <a:rPr lang="en-US" sz="2800" dirty="0"/>
                  <a:t>Note: to distinguish between the interval and ratio level, determine whether “twice as much” is true.</a:t>
                </a:r>
              </a:p>
              <a:p>
                <a:pPr lvl="1"/>
                <a:r>
                  <a:rPr lang="en-US" sz="2800" dirty="0"/>
                  <a:t>$2 is twice as much as $1 (ratio)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sz="2800" dirty="0"/>
                  <a:t> is not twice as much 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For more information on levels of measurement check pg. 12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518" y="1584101"/>
                <a:ext cx="11028094" cy="4610456"/>
              </a:xfrm>
              <a:blipFill rotWithShape="0">
                <a:blip r:embed="rId2"/>
                <a:stretch>
                  <a:fillRect l="-995" t="-1455" r="-774"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9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Data by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13" y="1567533"/>
            <a:ext cx="3130372" cy="2377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429078"/>
            <a:ext cx="579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9481" y="1429414"/>
            <a:ext cx="612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4076" y="3947318"/>
            <a:ext cx="152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Ordinal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167" y="1429078"/>
            <a:ext cx="2860318" cy="24982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05502" y="3927330"/>
            <a:ext cx="172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386442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288" y="225863"/>
            <a:ext cx="8911687" cy="1280890"/>
          </a:xfrm>
        </p:spPr>
        <p:txBody>
          <a:bodyPr/>
          <a:lstStyle/>
          <a:p>
            <a:r>
              <a:rPr lang="en-US" dirty="0"/>
              <a:t>Classifying Data by Levels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58037" y="1385498"/>
            <a:ext cx="60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48" y="1381780"/>
            <a:ext cx="579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568" y="1405127"/>
            <a:ext cx="3582205" cy="26291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71773" y="1405127"/>
            <a:ext cx="21894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Interval:</a:t>
            </a:r>
          </a:p>
          <a:p>
            <a:r>
              <a:rPr lang="en-US" sz="2800" dirty="0"/>
              <a:t>It is a list of years, it does not make sense to say on year is a multiple of the other.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99" y="1380707"/>
            <a:ext cx="3258355" cy="51810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8538" y="1037774"/>
                <a:ext cx="2068244" cy="5444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Ratio:</a:t>
                </a:r>
              </a:p>
              <a:p>
                <a:r>
                  <a:rPr lang="en-US" sz="2800" dirty="0"/>
                  <a:t>Compare New York and Cleveland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244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161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2800" dirty="0"/>
                  <a:t> so New York hit 1.5 more home runs than Cleveland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538" y="1037774"/>
                <a:ext cx="2068244" cy="5444054"/>
              </a:xfrm>
              <a:prstGeom prst="rect">
                <a:avLst/>
              </a:prstGeom>
              <a:blipFill rotWithShape="0">
                <a:blip r:embed="rId4"/>
                <a:stretch>
                  <a:fillRect l="-5900" t="-1120" r="-9440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66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Summary of The Four Levels of Measurement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935164"/>
          <a:ext cx="8153400" cy="469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4401">
                <a:tc>
                  <a:txBody>
                    <a:bodyPr/>
                    <a:lstStyle/>
                    <a:p>
                      <a:r>
                        <a:rPr lang="en-US" sz="1600" dirty="0"/>
                        <a:t>Level of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Put data</a:t>
                      </a:r>
                      <a:r>
                        <a:rPr lang="en-US" sz="1600" baseline="0" dirty="0"/>
                        <a:t> in categories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Arrange data in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Subtract data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Determine if</a:t>
                      </a:r>
                      <a:r>
                        <a:rPr lang="en-US" sz="1400" baseline="0" dirty="0"/>
                        <a:t> one data value is a multiple of another and inherent zero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459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459">
                <a:tc>
                  <a:txBody>
                    <a:bodyPr/>
                    <a:lstStyle/>
                    <a:p>
                      <a:r>
                        <a:rPr lang="en-US" dirty="0"/>
                        <a:t>Ordinal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459">
                <a:tc>
                  <a:txBody>
                    <a:bodyPr/>
                    <a:lstStyle/>
                    <a:p>
                      <a:r>
                        <a:rPr lang="en-US" dirty="0"/>
                        <a:t>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459">
                <a:tc>
                  <a:txBody>
                    <a:bodyPr/>
                    <a:lstStyle/>
                    <a:p>
                      <a:r>
                        <a:rPr lang="en-US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8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28800" y="228600"/>
          <a:ext cx="8382000" cy="66209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172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</a:t>
                      </a:r>
                      <a:r>
                        <a:rPr lang="en-US" sz="1800" baseline="0" dirty="0"/>
                        <a:t> of a Data Set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Meaningful</a:t>
                      </a:r>
                      <a:r>
                        <a:rPr lang="en-US" sz="1800" baseline="0" dirty="0"/>
                        <a:t> Calculations</a:t>
                      </a:r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5645">
                <a:tc>
                  <a:txBody>
                    <a:bodyPr/>
                    <a:lstStyle/>
                    <a:p>
                      <a:r>
                        <a:rPr lang="en-US" sz="1800" dirty="0"/>
                        <a:t>Nominal Level</a:t>
                      </a:r>
                    </a:p>
                    <a:p>
                      <a:r>
                        <a:rPr lang="en-US" sz="1800" dirty="0"/>
                        <a:t>(qualitative</a:t>
                      </a:r>
                      <a:r>
                        <a:rPr lang="en-US" sz="1800" baseline="0" dirty="0"/>
                        <a:t> Data)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Types of Music Played by a Radio Station:</a:t>
                      </a:r>
                    </a:p>
                    <a:p>
                      <a:r>
                        <a:rPr lang="en-US" sz="1800" dirty="0"/>
                        <a:t>Pop </a:t>
                      </a:r>
                    </a:p>
                    <a:p>
                      <a:r>
                        <a:rPr lang="en-US" sz="1800" dirty="0"/>
                        <a:t>Contemporary jazz</a:t>
                      </a:r>
                    </a:p>
                    <a:p>
                      <a:r>
                        <a:rPr lang="en-US" sz="1800" dirty="0"/>
                        <a:t>Modern</a:t>
                      </a:r>
                      <a:r>
                        <a:rPr lang="en-US" sz="1800" baseline="0" dirty="0"/>
                        <a:t> Rock</a:t>
                      </a:r>
                    </a:p>
                    <a:p>
                      <a:r>
                        <a:rPr lang="en-US" sz="1800" baseline="0" dirty="0"/>
                        <a:t>Hip Hop</a:t>
                      </a:r>
                    </a:p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Put in a category.</a:t>
                      </a:r>
                    </a:p>
                    <a:p>
                      <a:r>
                        <a:rPr lang="en-US" sz="1800" dirty="0"/>
                        <a:t>For instance, a song played by the radio station could</a:t>
                      </a:r>
                      <a:r>
                        <a:rPr lang="en-US" sz="1800" baseline="0" dirty="0"/>
                        <a:t> be put into one of the four categories shown.</a:t>
                      </a:r>
                      <a:endParaRPr lang="en-US" sz="18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363">
                <a:tc>
                  <a:txBody>
                    <a:bodyPr/>
                    <a:lstStyle/>
                    <a:p>
                      <a:r>
                        <a:rPr lang="en-US" sz="1800" dirty="0"/>
                        <a:t>Ordinal Level</a:t>
                      </a:r>
                    </a:p>
                    <a:p>
                      <a:r>
                        <a:rPr lang="en-US" sz="1800" dirty="0"/>
                        <a:t>(Qualitative or quantitative data)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Motion Picture Association of America Ratings</a:t>
                      </a:r>
                      <a:r>
                        <a:rPr lang="en-US" sz="1800" baseline="0" dirty="0"/>
                        <a:t> Descriptions</a:t>
                      </a:r>
                    </a:p>
                    <a:p>
                      <a:r>
                        <a:rPr lang="en-US" sz="1800" baseline="0" dirty="0"/>
                        <a:t>G           general Audiences</a:t>
                      </a:r>
                    </a:p>
                    <a:p>
                      <a:r>
                        <a:rPr lang="en-US" sz="1800" baseline="0" dirty="0"/>
                        <a:t>PG         Parental Guidance Suggested</a:t>
                      </a:r>
                    </a:p>
                    <a:p>
                      <a:r>
                        <a:rPr lang="en-US" sz="1800" baseline="0" dirty="0"/>
                        <a:t>PG-13     Parents Strongly Cautioned</a:t>
                      </a:r>
                    </a:p>
                    <a:p>
                      <a:r>
                        <a:rPr lang="en-US" sz="1800" baseline="0" dirty="0"/>
                        <a:t>R             Restricted</a:t>
                      </a:r>
                    </a:p>
                    <a:p>
                      <a:r>
                        <a:rPr lang="en-US" sz="1800" baseline="0" dirty="0"/>
                        <a:t>NC-17     No One Under 17 Admitted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Put in a category and put in order.</a:t>
                      </a:r>
                    </a:p>
                    <a:p>
                      <a:r>
                        <a:rPr lang="en-US" sz="1800" dirty="0"/>
                        <a:t>For instance, a PG rating has a stronger restriction than a G</a:t>
                      </a:r>
                      <a:r>
                        <a:rPr lang="en-US" sz="1800" baseline="0" dirty="0"/>
                        <a:t> rating.</a:t>
                      </a:r>
                      <a:endParaRPr lang="en-US" sz="1800" i="1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107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3774</TotalTime>
  <Words>734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Century Gothic</vt:lpstr>
      <vt:lpstr>Wingdings 3</vt:lpstr>
      <vt:lpstr>Wisp</vt:lpstr>
      <vt:lpstr>1-2: Data Classification</vt:lpstr>
      <vt:lpstr>Types of Data</vt:lpstr>
      <vt:lpstr>Classifying types of data (7 – 15 odd)</vt:lpstr>
      <vt:lpstr>Levels of Measurement</vt:lpstr>
      <vt:lpstr>Levels of Measurement</vt:lpstr>
      <vt:lpstr>Classifying Data by Level</vt:lpstr>
      <vt:lpstr>Classifying Data by Levels</vt:lpstr>
      <vt:lpstr>Summary of The Four Levels of Measurement</vt:lpstr>
      <vt:lpstr>PowerPoint Presentation</vt:lpstr>
      <vt:lpstr>PowerPoint Presentation</vt:lpstr>
      <vt:lpstr>Assignment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1-2: Data Classification</dc:title>
  <dc:creator>Cress, Aaron</dc:creator>
  <cp:lastModifiedBy>John Bakker</cp:lastModifiedBy>
  <cp:revision>16</cp:revision>
  <cp:lastPrinted>2017-08-16T14:36:35Z</cp:lastPrinted>
  <dcterms:created xsi:type="dcterms:W3CDTF">2015-08-27T20:06:32Z</dcterms:created>
  <dcterms:modified xsi:type="dcterms:W3CDTF">2019-08-18T21:23:21Z</dcterms:modified>
</cp:coreProperties>
</file>