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7" r:id="rId13"/>
    <p:sldId id="268" r:id="rId1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645A-A366-4FA4-B2E7-67059CF737DC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657D-43E4-4E6E-A89E-E5B15DE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645A-A366-4FA4-B2E7-67059CF737DC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657D-43E4-4E6E-A89E-E5B15DE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1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645A-A366-4FA4-B2E7-67059CF737DC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657D-43E4-4E6E-A89E-E5B15DE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9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645A-A366-4FA4-B2E7-67059CF737DC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657D-43E4-4E6E-A89E-E5B15DE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5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645A-A366-4FA4-B2E7-67059CF737DC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657D-43E4-4E6E-A89E-E5B15DE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8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645A-A366-4FA4-B2E7-67059CF737DC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657D-43E4-4E6E-A89E-E5B15DE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8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645A-A366-4FA4-B2E7-67059CF737DC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657D-43E4-4E6E-A89E-E5B15DE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645A-A366-4FA4-B2E7-67059CF737DC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657D-43E4-4E6E-A89E-E5B15DE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67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645A-A366-4FA4-B2E7-67059CF737DC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657D-43E4-4E6E-A89E-E5B15DE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7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645A-A366-4FA4-B2E7-67059CF737DC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657D-43E4-4E6E-A89E-E5B15DE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4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645A-A366-4FA4-B2E7-67059CF737DC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657D-43E4-4E6E-A89E-E5B15DE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9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0645A-A366-4FA4-B2E7-67059CF737DC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9657D-43E4-4E6E-A89E-E5B15DE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1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4.2 Binomial Distributions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Binomial Probability Using Technology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514350" indent="-514350">
                  <a:buAutoNum type="arabicParenR"/>
                </a:pPr>
                <a:r>
                  <a:rPr lang="en-US" dirty="0" smtClean="0"/>
                  <a:t>Hit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𝑛𝑑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DISTR (VARS)</a:t>
                </a:r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scroll to </a:t>
                </a:r>
                <a:r>
                  <a:rPr lang="en-US" dirty="0" err="1" smtClean="0"/>
                  <a:t>binompdf</a:t>
                </a:r>
                <a:r>
                  <a:rPr lang="en-US" dirty="0" smtClean="0"/>
                  <a:t>( </a:t>
                </a:r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enter the values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separated by a comma</a:t>
                </a:r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Hit enter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Example: </a:t>
                </a:r>
              </a:p>
              <a:p>
                <a:r>
                  <a:rPr lang="en-US" dirty="0"/>
                  <a:t>The results of a recent survey indicate that 67% of U.S. adults consider </a:t>
                </a:r>
                <a:r>
                  <a:rPr lang="en-US" dirty="0" smtClean="0"/>
                  <a:t>air conditioning </a:t>
                </a:r>
                <a:r>
                  <a:rPr lang="en-US" dirty="0"/>
                  <a:t>a necessity. If you randomly select 100 adults, what is </a:t>
                </a:r>
                <a:r>
                  <a:rPr lang="en-US" dirty="0" smtClean="0"/>
                  <a:t>the probability </a:t>
                </a:r>
                <a:r>
                  <a:rPr lang="en-US" dirty="0"/>
                  <a:t>that exactly 75 adults consider air conditioning a necessity? Use </a:t>
                </a:r>
                <a:r>
                  <a:rPr lang="en-US" dirty="0" smtClean="0"/>
                  <a:t>a technology </a:t>
                </a:r>
                <a:r>
                  <a:rPr lang="en-US" dirty="0"/>
                  <a:t>tool to find the </a:t>
                </a:r>
                <a:r>
                  <a:rPr lang="en-US" dirty="0" smtClean="0"/>
                  <a:t>probability.</a:t>
                </a:r>
              </a:p>
              <a:p>
                <a:r>
                  <a:rPr lang="en-US" dirty="0" smtClean="0"/>
                  <a:t>Answer: </a:t>
                </a:r>
                <a:r>
                  <a:rPr lang="en-US" dirty="0" err="1" smtClean="0"/>
                  <a:t>binompdf</a:t>
                </a:r>
                <a:r>
                  <a:rPr lang="en-US" dirty="0" smtClean="0"/>
                  <a:t>(100, .67, 75)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 .0201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01" t="-3501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5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Binomial Probability Distribution (list of possible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values with the corresponding probabilities)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7834" b="-14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In a survey, U.S. adults were asked </a:t>
                </a:r>
                <a:r>
                  <a:rPr lang="en-US" dirty="0"/>
                  <a:t>to give reasons why </a:t>
                </a:r>
                <a:r>
                  <a:rPr lang="en-US" dirty="0" smtClean="0"/>
                  <a:t>they liked texting. The survey found that 56% of the adults surveyed preferred texting because it was easier than calling. Four </a:t>
                </a:r>
                <a:r>
                  <a:rPr lang="en-US" dirty="0"/>
                  <a:t>adults </a:t>
                </a:r>
                <a:r>
                  <a:rPr lang="en-US" dirty="0" smtClean="0"/>
                  <a:t>who participated </a:t>
                </a:r>
                <a:r>
                  <a:rPr lang="en-US" dirty="0"/>
                  <a:t>in the survey </a:t>
                </a:r>
                <a:r>
                  <a:rPr lang="en-US" dirty="0" smtClean="0"/>
                  <a:t>are randomly </a:t>
                </a:r>
                <a:r>
                  <a:rPr lang="en-US" dirty="0"/>
                  <a:t>selected and </a:t>
                </a:r>
                <a:r>
                  <a:rPr lang="en-US" dirty="0" smtClean="0"/>
                  <a:t>asked whether </a:t>
                </a:r>
                <a:r>
                  <a:rPr lang="en-US" dirty="0"/>
                  <a:t>they like </a:t>
                </a:r>
                <a:r>
                  <a:rPr lang="en-US" dirty="0" smtClean="0"/>
                  <a:t>texting because </a:t>
                </a:r>
                <a:r>
                  <a:rPr lang="en-US" dirty="0"/>
                  <a:t>it is quicker </a:t>
                </a:r>
                <a:r>
                  <a:rPr lang="en-US" dirty="0" smtClean="0"/>
                  <a:t>than calling</a:t>
                </a:r>
                <a:r>
                  <a:rPr lang="en-US" dirty="0"/>
                  <a:t>. Create a </a:t>
                </a:r>
                <a:r>
                  <a:rPr lang="en-US" dirty="0" smtClean="0"/>
                  <a:t>binomial probability </a:t>
                </a:r>
                <a:r>
                  <a:rPr lang="en-US" dirty="0"/>
                  <a:t>distribution for </a:t>
                </a:r>
                <a:r>
                  <a:rPr lang="en-US" dirty="0" smtClean="0"/>
                  <a:t>the number </a:t>
                </a:r>
                <a:r>
                  <a:rPr lang="en-US" dirty="0"/>
                  <a:t>of adults who </a:t>
                </a:r>
                <a:r>
                  <a:rPr lang="en-US" dirty="0" smtClean="0"/>
                  <a:t>respond yes.</a:t>
                </a:r>
              </a:p>
              <a:p>
                <a:r>
                  <a:rPr lang="en-US" dirty="0" smtClean="0"/>
                  <a:t>You have to find the probability for all the possible number of successes and put them into a table.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could be 0, 1, 2, 3, or 4. Use the calculator to find the corresponding probabilities.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 r="-1913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418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Parameters of a Binomial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85851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Mean: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𝑛𝑝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Variance: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𝑛𝑝𝑞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US" dirty="0" smtClean="0"/>
                  <a:t>Standard Deviation: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𝑛𝑝𝑞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Example: </a:t>
                </a:r>
              </a:p>
              <a:p>
                <a:r>
                  <a:rPr lang="en-US" dirty="0"/>
                  <a:t>In Pittsburgh, Pennsylvania, about 56% of the days in a year are cloudy. </a:t>
                </a:r>
                <a:r>
                  <a:rPr lang="en-US" dirty="0" smtClean="0"/>
                  <a:t>Find the </a:t>
                </a:r>
                <a:r>
                  <a:rPr lang="en-US" dirty="0"/>
                  <a:t>mean, variance, and standard deviation for the number of cloudy </a:t>
                </a:r>
                <a:r>
                  <a:rPr lang="en-US" dirty="0" smtClean="0"/>
                  <a:t>days during </a:t>
                </a:r>
                <a:r>
                  <a:rPr lang="en-US" dirty="0"/>
                  <a:t>the month of June. Interpret the results and determine </a:t>
                </a:r>
                <a:r>
                  <a:rPr lang="en-US" dirty="0" smtClean="0"/>
                  <a:t>any unusual values.</a:t>
                </a:r>
              </a:p>
              <a:p>
                <a:r>
                  <a:rPr lang="en-US" dirty="0" smtClean="0"/>
                  <a:t>Answer: 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=30,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=.56,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=.44</m:t>
                    </m:r>
                  </m:oMath>
                </a14:m>
                <a:r>
                  <a:rPr lang="en-US" dirty="0" smtClean="0"/>
                  <a:t> and now plug them into the formulas.</a:t>
                </a:r>
                <a:br>
                  <a:rPr lang="en-US" dirty="0" smtClean="0"/>
                </a:br>
                <a:r>
                  <a:rPr lang="en-US" dirty="0" smtClean="0"/>
                  <a:t>Mean is 16.8, Variance is 7.4, and the Standard Deviation is 2.7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858510"/>
              </a:xfrm>
              <a:blipFill rotWithShape="0">
                <a:blip r:embed="rId2"/>
                <a:stretch>
                  <a:fillRect l="-1217" t="-2760" r="-1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892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211 #1, 2, 9 – 13, 21, 23, 25, 30,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7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Distributions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Binomial Distribution: A probability experiment that results in two possible outcomes: success or failure.</a:t>
                </a:r>
              </a:p>
              <a:p>
                <a:r>
                  <a:rPr lang="en-US" dirty="0" smtClean="0"/>
                  <a:t>Conditions:</a:t>
                </a:r>
              </a:p>
              <a:p>
                <a:pPr marL="0" indent="0">
                  <a:buNone/>
                </a:pPr>
                <a:r>
                  <a:rPr lang="en-US" b="1" dirty="0"/>
                  <a:t>1. </a:t>
                </a:r>
                <a:r>
                  <a:rPr lang="en-US" dirty="0"/>
                  <a:t>The experiment is repeated for a fixed number of trials, where each trial </a:t>
                </a:r>
                <a:r>
                  <a:rPr lang="en-US" dirty="0" smtClean="0"/>
                  <a:t>is independent </a:t>
                </a:r>
                <a:r>
                  <a:rPr lang="en-US" dirty="0"/>
                  <a:t>of the other trials.</a:t>
                </a:r>
              </a:p>
              <a:p>
                <a:pPr marL="0" indent="0">
                  <a:buNone/>
                </a:pPr>
                <a:r>
                  <a:rPr lang="en-US" b="1" dirty="0"/>
                  <a:t>2. </a:t>
                </a:r>
                <a:r>
                  <a:rPr lang="en-US" dirty="0"/>
                  <a:t>There are only two possible outcomes of interest for each trial. </a:t>
                </a:r>
                <a:r>
                  <a:rPr lang="en-US" dirty="0" smtClean="0"/>
                  <a:t>That can be classified </a:t>
                </a:r>
                <a:r>
                  <a:rPr lang="en-US" dirty="0"/>
                  <a:t>as a </a:t>
                </a:r>
                <a:r>
                  <a:rPr lang="en-US" dirty="0" smtClean="0"/>
                  <a:t>success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or as a </a:t>
                </a:r>
                <a:r>
                  <a:rPr lang="en-US" dirty="0" smtClean="0"/>
                  <a:t>failure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3. </a:t>
                </a:r>
                <a:r>
                  <a:rPr lang="en-US" dirty="0"/>
                  <a:t>The probability of a </a:t>
                </a:r>
                <a:r>
                  <a:rPr lang="en-US" dirty="0" smtClean="0"/>
                  <a:t>success,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is </a:t>
                </a:r>
                <a:r>
                  <a:rPr lang="en-US" dirty="0"/>
                  <a:t>the same for each trial.</a:t>
                </a:r>
              </a:p>
              <a:p>
                <a:pPr marL="0" indent="0">
                  <a:buNone/>
                </a:pPr>
                <a:r>
                  <a:rPr lang="en-US" b="1" dirty="0"/>
                  <a:t>4. </a:t>
                </a:r>
                <a:r>
                  <a:rPr lang="en-US" dirty="0"/>
                  <a:t>The random variable </a:t>
                </a:r>
                <a:r>
                  <a:rPr lang="en-US" i="1" dirty="0"/>
                  <a:t>x </a:t>
                </a:r>
                <a:r>
                  <a:rPr lang="en-US" dirty="0"/>
                  <a:t>counts the number of successful trials.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322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806" y="-291697"/>
            <a:ext cx="10515600" cy="1325563"/>
          </a:xfrm>
        </p:spPr>
        <p:txBody>
          <a:bodyPr/>
          <a:lstStyle/>
          <a:p>
            <a:r>
              <a:rPr lang="en-US" dirty="0" smtClean="0"/>
              <a:t>Binomial Distributions: Notation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547540"/>
                  </p:ext>
                </p:extLst>
              </p:nvPr>
            </p:nvGraphicFramePr>
            <p:xfrm>
              <a:off x="266879" y="719666"/>
              <a:ext cx="11529454" cy="2590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5288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9765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Symbol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Description</a:t>
                          </a:r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The number of times a trial</a:t>
                          </a:r>
                          <a:r>
                            <a:rPr lang="en-US" sz="2800" baseline="0" dirty="0" smtClean="0"/>
                            <a:t> is repeated</a:t>
                          </a:r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The probability of success in</a:t>
                          </a:r>
                          <a:r>
                            <a:rPr lang="en-US" sz="2800" baseline="0" dirty="0" smtClean="0"/>
                            <a:t> a </a:t>
                          </a:r>
                          <a:r>
                            <a:rPr lang="en-US" sz="2800" b="1" baseline="0" dirty="0" smtClean="0"/>
                            <a:t>single</a:t>
                          </a:r>
                          <a:r>
                            <a:rPr lang="en-US" sz="2800" b="0" baseline="0" dirty="0" smtClean="0"/>
                            <a:t> trial</a:t>
                          </a:r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The probability</a:t>
                          </a:r>
                          <a:r>
                            <a:rPr lang="en-US" sz="2800" baseline="0" dirty="0" smtClean="0"/>
                            <a:t> of failure in a </a:t>
                          </a:r>
                          <a:r>
                            <a:rPr lang="en-US" sz="2800" b="1" baseline="0" dirty="0" smtClean="0"/>
                            <a:t>single</a:t>
                          </a:r>
                          <a:r>
                            <a:rPr lang="en-US" sz="2800" baseline="0" dirty="0" smtClean="0"/>
                            <a:t> trial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baseline="0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sz="2800" b="0" i="1" baseline="0" smtClean="0">
                                  <a:latin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en-US" sz="2800" b="0" i="1" baseline="0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800" b="0" i="1" baseline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28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The number of successes amongst</a:t>
                          </a:r>
                          <a:r>
                            <a:rPr lang="en-US" sz="2800" baseline="0" dirty="0" smtClean="0"/>
                            <a:t> the trials</a:t>
                          </a:r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547540"/>
                  </p:ext>
                </p:extLst>
              </p:nvPr>
            </p:nvGraphicFramePr>
            <p:xfrm>
              <a:off x="266879" y="719666"/>
              <a:ext cx="11529454" cy="2590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52881"/>
                    <a:gridCol w="8976573"/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Symbol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Description</a:t>
                          </a:r>
                          <a:endParaRPr lang="en-US" sz="2800" dirty="0"/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39" t="-110588" r="-352745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The number of times a trial</a:t>
                          </a:r>
                          <a:r>
                            <a:rPr lang="en-US" sz="2800" baseline="0" dirty="0" smtClean="0"/>
                            <a:t> is repeated</a:t>
                          </a:r>
                          <a:endParaRPr lang="en-US" sz="2800" dirty="0"/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39" t="-208140" r="-352745" b="-2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The probability of success in</a:t>
                          </a:r>
                          <a:r>
                            <a:rPr lang="en-US" sz="2800" baseline="0" dirty="0" smtClean="0"/>
                            <a:t> a </a:t>
                          </a:r>
                          <a:r>
                            <a:rPr lang="en-US" sz="2800" b="1" baseline="0" dirty="0" smtClean="0"/>
                            <a:t>single</a:t>
                          </a:r>
                          <a:r>
                            <a:rPr lang="en-US" sz="2800" b="0" baseline="0" dirty="0" smtClean="0"/>
                            <a:t> trial</a:t>
                          </a:r>
                          <a:endParaRPr lang="en-US" sz="2800" dirty="0"/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39" t="-311765" r="-352745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8494" t="-311765" r="-271" b="-132941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39" t="-411765" r="-352745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The number of successes amongst</a:t>
                          </a:r>
                          <a:r>
                            <a:rPr lang="en-US" sz="2800" baseline="0" dirty="0" smtClean="0"/>
                            <a:t> the trials</a:t>
                          </a:r>
                          <a:endParaRPr lang="en-US" sz="2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5431" y="3335626"/>
                <a:ext cx="11552349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From a standard deck of cards</a:t>
                </a:r>
                <a:r>
                  <a:rPr lang="en-US" sz="2800" dirty="0"/>
                  <a:t>, you pick a card, note whether it is a club or not, and replace the card</a:t>
                </a:r>
                <a:r>
                  <a:rPr lang="en-US" sz="2800" dirty="0" smtClean="0"/>
                  <a:t>. You repeat </a:t>
                </a:r>
                <a:r>
                  <a:rPr lang="en-US" sz="2800" dirty="0"/>
                  <a:t>the experiment five </a:t>
                </a:r>
                <a:r>
                  <a:rPr lang="en-US" sz="2800" dirty="0" smtClean="0"/>
                  <a:t>times. What are the values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800" dirty="0" smtClean="0"/>
                  <a:t> and the possible values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 smtClean="0"/>
                  <a:t>?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2800" dirty="0" smtClean="0"/>
                  <a:t> (number of trials)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=13/52</m:t>
                    </m:r>
                  </m:oMath>
                </a14:m>
                <a:r>
                  <a:rPr lang="en-US" sz="2800" dirty="0" smtClean="0"/>
                  <a:t> (the probability of drawing a club)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=39/52</m:t>
                    </m:r>
                  </m:oMath>
                </a14:m>
                <a:r>
                  <a:rPr lang="en-US" sz="2800" dirty="0" smtClean="0"/>
                  <a:t> (the probability of not drawing a club)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=0, 1, 2, 3, 4, 5</m:t>
                    </m:r>
                  </m:oMath>
                </a14:m>
                <a:r>
                  <a:rPr lang="en-US" sz="2800" dirty="0" smtClean="0"/>
                  <a:t> (possible number of successes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31" y="3335626"/>
                <a:ext cx="11552349" cy="3108543"/>
              </a:xfrm>
              <a:prstGeom prst="rect">
                <a:avLst/>
              </a:prstGeom>
              <a:blipFill rotWithShape="0">
                <a:blip r:embed="rId3"/>
                <a:stretch>
                  <a:fillRect l="-1108" t="-1765" r="-1741" b="-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363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Identifying and Understanding Binomial Experiments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25563"/>
                <a:ext cx="10515600" cy="553243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Decide whether the experiment is a binomial experiment. If it is, specify the values </a:t>
                </a:r>
                <a:r>
                  <a:rPr lang="en-US" dirty="0"/>
                  <a:t>of </a:t>
                </a:r>
                <a:r>
                  <a:rPr lang="en-US" i="1" dirty="0"/>
                  <a:t>n</a:t>
                </a:r>
                <a:r>
                  <a:rPr lang="en-US" dirty="0"/>
                  <a:t>, </a:t>
                </a:r>
                <a:r>
                  <a:rPr lang="en-US" i="1" dirty="0"/>
                  <a:t>p</a:t>
                </a:r>
                <a:r>
                  <a:rPr lang="en-US" dirty="0"/>
                  <a:t>, and </a:t>
                </a:r>
                <a:r>
                  <a:rPr lang="en-US" i="1" dirty="0"/>
                  <a:t>q</a:t>
                </a:r>
                <a:r>
                  <a:rPr lang="en-US" dirty="0"/>
                  <a:t>, and list the possible values of the random variable </a:t>
                </a:r>
                <a:r>
                  <a:rPr lang="en-US" i="1" dirty="0"/>
                  <a:t>x</a:t>
                </a:r>
                <a:r>
                  <a:rPr lang="en-US" dirty="0"/>
                  <a:t>. If </a:t>
                </a:r>
                <a:r>
                  <a:rPr lang="en-US" dirty="0" smtClean="0"/>
                  <a:t>it is </a:t>
                </a:r>
                <a:r>
                  <a:rPr lang="en-US" dirty="0"/>
                  <a:t>not, explain why.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1. </a:t>
                </a:r>
                <a:r>
                  <a:rPr lang="en-US" dirty="0" smtClean="0"/>
                  <a:t>A </a:t>
                </a:r>
                <a:r>
                  <a:rPr lang="en-US" dirty="0"/>
                  <a:t>certain surgical procedure has an 85% chance of success. A </a:t>
                </a:r>
                <a:r>
                  <a:rPr lang="en-US" dirty="0" smtClean="0"/>
                  <a:t>doctor performs </a:t>
                </a:r>
                <a:r>
                  <a:rPr lang="en-US" dirty="0"/>
                  <a:t>the procedure on eight patients. The random variable </a:t>
                </a:r>
                <a:r>
                  <a:rPr lang="en-US" dirty="0" smtClean="0"/>
                  <a:t>represents the </a:t>
                </a:r>
                <a:r>
                  <a:rPr lang="en-US" dirty="0"/>
                  <a:t>number of successful surgeries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=8,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=.85,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=.15,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any numbers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0−8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2. </a:t>
                </a:r>
                <a:r>
                  <a:rPr lang="en-US" dirty="0"/>
                  <a:t>A jar contains five red marbles, nine blue marbles, and six green </a:t>
                </a:r>
                <a:r>
                  <a:rPr lang="en-US" dirty="0" smtClean="0"/>
                  <a:t>marbles. You </a:t>
                </a:r>
                <a:r>
                  <a:rPr lang="en-US" dirty="0"/>
                  <a:t>randomly select three marbles from the jar, </a:t>
                </a:r>
                <a:r>
                  <a:rPr lang="en-US" i="1" dirty="0"/>
                  <a:t>without replacement</a:t>
                </a:r>
                <a:r>
                  <a:rPr lang="en-US" dirty="0"/>
                  <a:t>. </a:t>
                </a:r>
                <a:r>
                  <a:rPr lang="en-US" dirty="0" smtClean="0"/>
                  <a:t>The random </a:t>
                </a:r>
                <a:r>
                  <a:rPr lang="en-US" dirty="0"/>
                  <a:t>variable represents the number of red marbles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Answer: It is not a binomial experiment because the probability does not stay the same throughout all the trials.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25563"/>
                <a:ext cx="10515600" cy="5532437"/>
              </a:xfrm>
              <a:blipFill rotWithShape="0">
                <a:blip r:embed="rId2"/>
                <a:stretch>
                  <a:fillRect l="-1217" t="-2423" r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977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8667"/>
            <a:ext cx="10515600" cy="1325563"/>
          </a:xfrm>
        </p:spPr>
        <p:txBody>
          <a:bodyPr/>
          <a:lstStyle/>
          <a:p>
            <a:r>
              <a:rPr lang="en-US" dirty="0" smtClean="0"/>
              <a:t>Binomial Probability 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59709"/>
                <a:ext cx="10515600" cy="585018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i="1" dirty="0" smtClean="0"/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dirty="0" smtClean="0"/>
                  <a:t>Example:</a:t>
                </a:r>
              </a:p>
              <a:p>
                <a:pPr marL="0" indent="0">
                  <a:buNone/>
                </a:pPr>
                <a:r>
                  <a:rPr lang="en-US" dirty="0" smtClean="0"/>
                  <a:t>1) </a:t>
                </a:r>
                <a:r>
                  <a:rPr lang="en-US" dirty="0" err="1"/>
                  <a:t>Microfracture</a:t>
                </a:r>
                <a:r>
                  <a:rPr lang="en-US" dirty="0"/>
                  <a:t> knee surgery has a 75% chance of success on patients </a:t>
                </a:r>
                <a:r>
                  <a:rPr lang="en-US" dirty="0" smtClean="0"/>
                  <a:t>with degenerative </a:t>
                </a:r>
                <a:r>
                  <a:rPr lang="en-US" dirty="0"/>
                  <a:t>knees. The surgery is performed on three patients. Find </a:t>
                </a:r>
                <a:r>
                  <a:rPr lang="en-US" dirty="0" smtClean="0"/>
                  <a:t>the probability </a:t>
                </a:r>
                <a:r>
                  <a:rPr lang="en-US" dirty="0"/>
                  <a:t>of the surgery being successful on exactly two patients</a:t>
                </a:r>
                <a:r>
                  <a:rPr lang="en-US" dirty="0" smtClean="0"/>
                  <a:t>. (Hint: start by identifying the notation)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=.75,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=.25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.75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.25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.5625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.25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≈.422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59709"/>
                <a:ext cx="10515600" cy="5850184"/>
              </a:xfrm>
              <a:blipFill rotWithShape="0">
                <a:blip r:embed="rId2"/>
                <a:stretch>
                  <a:fillRect l="-1217" r="-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284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Binomial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card is selected from a standard deck and replaced. This experiment is repeated </a:t>
                </a:r>
                <a:r>
                  <a:rPr lang="en-US" dirty="0"/>
                  <a:t>a total of five </a:t>
                </a:r>
                <a:r>
                  <a:rPr lang="en-US" dirty="0" smtClean="0"/>
                  <a:t>times. Find </a:t>
                </a:r>
                <a:r>
                  <a:rPr lang="en-US" dirty="0"/>
                  <a:t>the probability of selecting exactly three clubs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</m:oMath>
                </a14:m>
                <a:r>
                  <a:rPr lang="en-US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b="0" i="1" dirty="0" smtClean="0">
                    <a:latin typeface="Cambria Math" panose="02040503050406030204" pitchFamily="18" charset="0"/>
                  </a:rPr>
                </a:br>
                <a:r>
                  <a:rPr lang="en-US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b="0" i="1" dirty="0" smtClean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39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.015625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.5625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.088</m:t>
                    </m:r>
                  </m:oMath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896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Finding Binomial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8650"/>
            <a:ext cx="10515600" cy="4351338"/>
          </a:xfrm>
        </p:spPr>
        <p:txBody>
          <a:bodyPr/>
          <a:lstStyle/>
          <a:p>
            <a:r>
              <a:rPr lang="en-US" dirty="0"/>
              <a:t>A survey indicates that 41% of women in the United States consider </a:t>
            </a:r>
            <a:r>
              <a:rPr lang="en-US" dirty="0" smtClean="0"/>
              <a:t>reading their </a:t>
            </a:r>
            <a:r>
              <a:rPr lang="en-US" dirty="0"/>
              <a:t>favorite leisure-time activity. You randomly select four U.S. women </a:t>
            </a:r>
            <a:r>
              <a:rPr lang="en-US" dirty="0" smtClean="0"/>
              <a:t>and ask </a:t>
            </a:r>
            <a:r>
              <a:rPr lang="en-US" dirty="0"/>
              <a:t>them if reading is their favorite leisure-time activity. Find the </a:t>
            </a:r>
            <a:r>
              <a:rPr lang="en-US" dirty="0" smtClean="0"/>
              <a:t>probability that </a:t>
            </a:r>
            <a:r>
              <a:rPr lang="en-US" dirty="0"/>
              <a:t>(1) exactly two of them respond yes, (2) at least two of them respond </a:t>
            </a:r>
            <a:r>
              <a:rPr lang="en-US" dirty="0" smtClean="0"/>
              <a:t>yes, and </a:t>
            </a:r>
            <a:r>
              <a:rPr lang="en-US" dirty="0"/>
              <a:t>(3) fewer than two of them respond yes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42" y="3420950"/>
            <a:ext cx="11883309" cy="148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1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78" y="-175788"/>
            <a:ext cx="10515600" cy="1325563"/>
          </a:xfrm>
        </p:spPr>
        <p:txBody>
          <a:bodyPr/>
          <a:lstStyle/>
          <a:p>
            <a:r>
              <a:rPr lang="en-US" dirty="0" smtClean="0"/>
              <a:t>Finding Binomial Probabilities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431" y="776288"/>
            <a:ext cx="11810800" cy="526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09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Binomial Probabilities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95" y="1678294"/>
            <a:ext cx="11682010" cy="464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5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22738</TotalTime>
  <Words>743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4.2 Binomial Distributions</vt:lpstr>
      <vt:lpstr>Binomial Distributions</vt:lpstr>
      <vt:lpstr>Binomial Distributions: Notation</vt:lpstr>
      <vt:lpstr>Identifying and Understanding Binomial Experiments</vt:lpstr>
      <vt:lpstr>Binomial Probability Formula</vt:lpstr>
      <vt:lpstr>Finding Binomial Probabilities</vt:lpstr>
      <vt:lpstr>Finding Binomial Probabilities</vt:lpstr>
      <vt:lpstr>Finding Binomial Probabilities (cont)</vt:lpstr>
      <vt:lpstr>Finding Binomial Probabilities (cont)</vt:lpstr>
      <vt:lpstr>Finding Binomial Probability Using Technology</vt:lpstr>
      <vt:lpstr>Binomial Probability Distribution (list of possible x values with the corresponding probabilities)</vt:lpstr>
      <vt:lpstr>Population Parameters of a Binomial Distribution</vt:lpstr>
      <vt:lpstr>Practice Problems</vt:lpstr>
    </vt:vector>
  </TitlesOfParts>
  <Company>Polk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Binomial Distributions</dc:title>
  <dc:creator>Cress, Aaron</dc:creator>
  <cp:lastModifiedBy>Bakker, John D.</cp:lastModifiedBy>
  <cp:revision>13</cp:revision>
  <cp:lastPrinted>2017-01-30T13:03:14Z</cp:lastPrinted>
  <dcterms:created xsi:type="dcterms:W3CDTF">2016-01-04T19:17:49Z</dcterms:created>
  <dcterms:modified xsi:type="dcterms:W3CDTF">2019-12-11T11:40:11Z</dcterms:modified>
</cp:coreProperties>
</file>