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1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1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2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8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4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0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11C6-DAAE-462F-BD4A-41358FAF68D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9667-1C2B-4CBA-9004-E9A0CD8BC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8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20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Module: Organizing and Summarizing Data</a:t>
            </a:r>
            <a:br>
              <a:rPr lang="en-US" dirty="0"/>
            </a:br>
            <a:r>
              <a:rPr lang="en-US" dirty="0"/>
              <a:t>2.1</a:t>
            </a:r>
            <a:br>
              <a:rPr lang="en-US" dirty="0"/>
            </a:br>
            <a:r>
              <a:rPr lang="en-US" dirty="0"/>
              <a:t>Frequency Distributions and Their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3863"/>
            <a:ext cx="9144000" cy="1655762"/>
          </a:xfrm>
        </p:spPr>
        <p:txBody>
          <a:bodyPr>
            <a:noAutofit/>
          </a:bodyPr>
          <a:lstStyle/>
          <a:p>
            <a:r>
              <a:rPr lang="en-US" sz="2800" b="1" i="1" u="sng" dirty="0"/>
              <a:t>Grab a </a:t>
            </a:r>
            <a:r>
              <a:rPr lang="en-US" sz="2800" b="1" i="1" u="sng"/>
              <a:t>calculator  on </a:t>
            </a:r>
            <a:r>
              <a:rPr lang="en-US" sz="2800" b="1" i="1" u="sng" dirty="0"/>
              <a:t>the way in</a:t>
            </a:r>
          </a:p>
        </p:txBody>
      </p:sp>
    </p:spTree>
    <p:extLst>
      <p:ext uri="{BB962C8B-B14F-4D97-AF65-F5344CB8AC3E}">
        <p14:creationId xmlns:p14="http://schemas.microsoft.com/office/powerpoint/2010/main" val="4253085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Living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pairs, help each other measure the span of your hands. </a:t>
            </a:r>
          </a:p>
          <a:p>
            <a:r>
              <a:rPr lang="en-US" dirty="0"/>
              <a:t>Record your personal hand size somewhere in the notes, then write it on the board. Remember your hand size.</a:t>
            </a:r>
          </a:p>
          <a:p>
            <a:r>
              <a:rPr lang="en-US" dirty="0"/>
              <a:t>Once the whole class has done this, create a frequency distribution with 5 classes.</a:t>
            </a:r>
          </a:p>
          <a:p>
            <a:r>
              <a:rPr lang="en-US" dirty="0"/>
              <a:t>Now that we have a frequency distribution each person will stand in the class that they fit in. Each class will have a line starting at the front of the class.</a:t>
            </a:r>
          </a:p>
          <a:p>
            <a:r>
              <a:rPr lang="en-US" dirty="0"/>
              <a:t>You have just created a living histogram.</a:t>
            </a:r>
          </a:p>
        </p:txBody>
      </p:sp>
    </p:spTree>
    <p:extLst>
      <p:ext uri="{BB962C8B-B14F-4D97-AF65-F5344CB8AC3E}">
        <p14:creationId xmlns:p14="http://schemas.microsoft.com/office/powerpoint/2010/main" val="26374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Frequency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Histogram: graph that represents the frequency distribution. Note that often the frequency part is dropped.</a:t>
            </a:r>
          </a:p>
          <a:p>
            <a:r>
              <a:rPr lang="en-US" dirty="0"/>
              <a:t>Properties of a Histogram: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The horizontal scale is quantitative and measures data values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The vertical scale measures the frequencies of the classes.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Consecutive bars must touch (if there is an entry in the class)</a:t>
            </a:r>
          </a:p>
          <a:p>
            <a:r>
              <a:rPr lang="en-US" dirty="0"/>
              <a:t>Class Boundaries: Numbers that separate the classes without forming gaps. If you have integers, subtract .5 from the Lower Class Limit and add .5 to the Upper Class Limit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Frequency Histogram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8361" y="1825625"/>
                <a:ext cx="8203841" cy="4351338"/>
              </a:xfrm>
            </p:spPr>
            <p:txBody>
              <a:bodyPr/>
              <a:lstStyle/>
              <a:p>
                <a:r>
                  <a:rPr lang="en-US" dirty="0"/>
                  <a:t>Draw a frequency distribution for the frequency distribution in Ex. 2. Describe any patterns.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Find the class boundaries.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𝐹𝑖𝑟𝑠𝑡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𝑙𝑜𝑤𝑒𝑟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𝑏𝑜𝑢𝑛𝑑𝑎𝑟𝑦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=59−.5=58.5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𝐹𝑖𝑟𝑠𝑡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𝑢𝑝𝑝𝑒𝑟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𝑏𝑜𝑢𝑛𝑑𝑎𝑟𝑦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=114+.5=114.5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Mark the horizontal scale by midpoints or class boundaries.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Draw it out.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361" y="1825625"/>
                <a:ext cx="8203841" cy="4351338"/>
              </a:xfrm>
              <a:blipFill rotWithShape="0">
                <a:blip r:embed="rId2"/>
                <a:stretch>
                  <a:fillRect l="-156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398431"/>
            <a:ext cx="4198513" cy="52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Frequency Histogram cont.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79" y="1690687"/>
            <a:ext cx="11670942" cy="509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5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154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Frequency Polygon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467"/>
            <a:ext cx="10515600" cy="1793338"/>
          </a:xfrm>
        </p:spPr>
        <p:txBody>
          <a:bodyPr/>
          <a:lstStyle/>
          <a:p>
            <a:r>
              <a:rPr lang="en-US" dirty="0"/>
              <a:t>Frequency polygon: a line graph drawn by using the midpoints of the histogram.</a:t>
            </a:r>
          </a:p>
          <a:p>
            <a:r>
              <a:rPr lang="en-US" dirty="0"/>
              <a:t>The frequency polygon below is from the histograms we just looked at. (you don’t have to draw the frequency polygon)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72" y="2678804"/>
            <a:ext cx="7279247" cy="414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8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169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Relative Frequency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3800"/>
            <a:ext cx="10515600" cy="21024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Relative Frequency Histogram: same shape and horizontal scale as a histogram with the vertical scale measure the relative frequencies, not simply the frequencies. In other words, the vertical scale is the percentages.</a:t>
            </a:r>
          </a:p>
          <a:p>
            <a:r>
              <a:rPr lang="en-US" dirty="0"/>
              <a:t>Below is a relative frequency histogram from the earlier examples.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16" y="2544322"/>
            <a:ext cx="6722101" cy="419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60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Cumulative Frequency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/>
          </a:bodyPr>
          <a:lstStyle/>
          <a:p>
            <a:r>
              <a:rPr lang="en-US" dirty="0"/>
              <a:t>Cumulative Frequency Graph (Ogive, pronounce oh jive): line graph that displays the cumulative frequency of each class at its upper class boundary. </a:t>
            </a:r>
          </a:p>
          <a:p>
            <a:r>
              <a:rPr lang="en-US" dirty="0"/>
              <a:t>Horizontal axis has the upper boundary marks. </a:t>
            </a:r>
          </a:p>
          <a:p>
            <a:r>
              <a:rPr lang="en-US" dirty="0"/>
              <a:t>Vertical axis has the cumulative frequencies.</a:t>
            </a:r>
          </a:p>
          <a:p>
            <a:r>
              <a:rPr lang="en-US" dirty="0"/>
              <a:t>Steps: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Find the cumulative frequencies for each class.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Identify the scales.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Graph a point at each upper boundary.</a:t>
            </a:r>
          </a:p>
          <a:p>
            <a:pPr marL="914400" lvl="1" indent="-457200">
              <a:buAutoNum type="arabicParenR"/>
            </a:pPr>
            <a:r>
              <a:rPr lang="en-US" sz="2800" dirty="0"/>
              <a:t>Play connect the dots.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089"/>
            <a:ext cx="10515600" cy="1325563"/>
          </a:xfrm>
        </p:spPr>
        <p:txBody>
          <a:bodyPr/>
          <a:lstStyle/>
          <a:p>
            <a:r>
              <a:rPr lang="en-US" dirty="0"/>
              <a:t>Constructing an Ogive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6652"/>
            <a:ext cx="10515600" cy="4351338"/>
          </a:xfrm>
        </p:spPr>
        <p:txBody>
          <a:bodyPr/>
          <a:lstStyle/>
          <a:p>
            <a:r>
              <a:rPr lang="en-US" dirty="0"/>
              <a:t>Below is the data that we found back in the second example. We will use this to create the ogive.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805906"/>
            <a:ext cx="4610637" cy="4133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636" y="2549882"/>
            <a:ext cx="7185218" cy="43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Using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368"/>
            <a:ext cx="10515600" cy="46958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use calculators to do a lot of the work for us.</a:t>
            </a:r>
          </a:p>
          <a:p>
            <a:r>
              <a:rPr lang="en-US" dirty="0"/>
              <a:t>On your calculator, go to STAT.</a:t>
            </a:r>
          </a:p>
          <a:p>
            <a:r>
              <a:rPr lang="en-US" dirty="0"/>
              <a:t>In L1 enter the midpoints</a:t>
            </a:r>
            <a:br>
              <a:rPr lang="en-US" dirty="0"/>
            </a:br>
            <a:r>
              <a:rPr lang="en-US" dirty="0"/>
              <a:t>L2 enter the frequencies.</a:t>
            </a:r>
          </a:p>
          <a:p>
            <a:r>
              <a:rPr lang="en-US" dirty="0"/>
              <a:t>Now hit 2</a:t>
            </a:r>
            <a:r>
              <a:rPr lang="en-US" baseline="30000" dirty="0"/>
              <a:t>nd</a:t>
            </a:r>
            <a:r>
              <a:rPr lang="en-US" dirty="0"/>
              <a:t> STATPLOT</a:t>
            </a:r>
          </a:p>
          <a:p>
            <a:r>
              <a:rPr lang="en-US" dirty="0"/>
              <a:t>Turn on Plot 1</a:t>
            </a:r>
          </a:p>
          <a:p>
            <a:r>
              <a:rPr lang="en-US" dirty="0"/>
              <a:t>Highlight the histogram option</a:t>
            </a:r>
          </a:p>
          <a:p>
            <a:r>
              <a:rPr lang="en-US" dirty="0" err="1"/>
              <a:t>Xlist</a:t>
            </a:r>
            <a:r>
              <a:rPr lang="en-US" dirty="0"/>
              <a:t>: L1</a:t>
            </a:r>
          </a:p>
          <a:p>
            <a:r>
              <a:rPr lang="en-US" dirty="0" err="1"/>
              <a:t>Freq</a:t>
            </a:r>
            <a:r>
              <a:rPr lang="en-US" dirty="0"/>
              <a:t>: L2</a:t>
            </a:r>
          </a:p>
          <a:p>
            <a:r>
              <a:rPr lang="en-US" dirty="0"/>
              <a:t>Hit ZOOM, 9</a:t>
            </a:r>
          </a:p>
          <a:p>
            <a:r>
              <a:rPr lang="en-US" dirty="0"/>
              <a:t>WINDOW then </a:t>
            </a:r>
            <a:r>
              <a:rPr lang="en-US" dirty="0" err="1"/>
              <a:t>Xscl</a:t>
            </a:r>
            <a:r>
              <a:rPr lang="en-US" dirty="0"/>
              <a:t>: 56</a:t>
            </a:r>
          </a:p>
          <a:p>
            <a:r>
              <a:rPr lang="en-US" dirty="0"/>
              <a:t>GRAPH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473" y="102035"/>
            <a:ext cx="4632907" cy="609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0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51" y="98224"/>
            <a:ext cx="10515600" cy="716700"/>
          </a:xfrm>
        </p:spPr>
        <p:txBody>
          <a:bodyPr/>
          <a:lstStyle/>
          <a:p>
            <a:r>
              <a:rPr lang="en-US" dirty="0"/>
              <a:t>Using Technology Option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13" y="100137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 to L1 and enter all the data into one column.</a:t>
            </a:r>
          </a:p>
          <a:p>
            <a:r>
              <a:rPr lang="en-US" dirty="0"/>
              <a:t>Hit 2</a:t>
            </a:r>
            <a:r>
              <a:rPr lang="en-US" baseline="30000" dirty="0"/>
              <a:t>nd</a:t>
            </a:r>
            <a:r>
              <a:rPr lang="en-US" dirty="0"/>
              <a:t> STAT PLOT</a:t>
            </a:r>
          </a:p>
          <a:p>
            <a:r>
              <a:rPr lang="en-US" dirty="0"/>
              <a:t>Turn on Plot 1</a:t>
            </a:r>
          </a:p>
          <a:p>
            <a:r>
              <a:rPr lang="en-US" dirty="0"/>
              <a:t>Highlight the histogram option</a:t>
            </a:r>
          </a:p>
          <a:p>
            <a:r>
              <a:rPr lang="en-US" dirty="0" err="1"/>
              <a:t>Xlist</a:t>
            </a:r>
            <a:r>
              <a:rPr lang="en-US" dirty="0"/>
              <a:t>: L1</a:t>
            </a:r>
          </a:p>
          <a:p>
            <a:r>
              <a:rPr lang="en-US" dirty="0" err="1"/>
              <a:t>Freq</a:t>
            </a:r>
            <a:r>
              <a:rPr lang="en-US" dirty="0"/>
              <a:t>: 1</a:t>
            </a:r>
          </a:p>
          <a:p>
            <a:r>
              <a:rPr lang="en-US" dirty="0"/>
              <a:t>Hit ZOOM, 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313" y="3008826"/>
            <a:ext cx="9559591" cy="309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2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Frequency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Frequency Distribution: A table that shows classes or intervals with the count of the amount of entries in each class. </a:t>
                </a:r>
                <a:br>
                  <a:rPr lang="en-US" dirty="0"/>
                </a:br>
                <a:r>
                  <a:rPr lang="en-US" dirty="0"/>
                  <a:t>Note: The frequency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of a class is the number of data entries in the class. </a:t>
                </a:r>
              </a:p>
              <a:p>
                <a:r>
                  <a:rPr lang="en-US" dirty="0"/>
                  <a:t>Lower Class Limit: the least number that can belong to the class</a:t>
                </a:r>
              </a:p>
              <a:p>
                <a:r>
                  <a:rPr lang="en-US" dirty="0"/>
                  <a:t>Upper Class Limit: the greatest number that can belong to the class.</a:t>
                </a:r>
              </a:p>
              <a:p>
                <a:r>
                  <a:rPr lang="en-US" dirty="0"/>
                  <a:t>Class Width: distance between the upper and lower limits of consecutive classes.</a:t>
                </a:r>
              </a:p>
              <a:p>
                <a:r>
                  <a:rPr lang="en-US" dirty="0"/>
                  <a:t>Range: difference between the maximum and minimum data entries.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Pg. 47 #1 – 6, 11 – 17 odd, 21, 22, 29</a:t>
            </a:r>
          </a:p>
          <a:p>
            <a:r>
              <a:rPr lang="en-US" dirty="0"/>
              <a:t>On number 29, create a histogram using the calculators. Do </a:t>
            </a:r>
            <a:r>
              <a:rPr lang="en-US" b="1" dirty="0"/>
              <a:t>not</a:t>
            </a:r>
            <a:r>
              <a:rPr lang="en-US" dirty="0"/>
              <a:t> do what the book tells you to do.</a:t>
            </a:r>
          </a:p>
        </p:txBody>
      </p:sp>
    </p:spTree>
    <p:extLst>
      <p:ext uri="{BB962C8B-B14F-4D97-AF65-F5344CB8AC3E}">
        <p14:creationId xmlns:p14="http://schemas.microsoft.com/office/powerpoint/2010/main" val="14870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Vocab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39" y="1690688"/>
            <a:ext cx="4674541" cy="46972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57611" y="1690688"/>
                <a:ext cx="6272012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800" dirty="0"/>
                  <a:t>Identify the lower and upper class limits. </a:t>
                </a:r>
              </a:p>
              <a:p>
                <a:pPr marL="971550" lvl="1" indent="-514350">
                  <a:buAutoNum type="arabicParenR"/>
                </a:pPr>
                <a:r>
                  <a:rPr lang="en-US" sz="2800" dirty="0"/>
                  <a:t>Answer: Lower: 1, 6, 11, 16, 21, 26</a:t>
                </a:r>
                <a:br>
                  <a:rPr lang="en-US" sz="2800" dirty="0"/>
                </a:br>
                <a:r>
                  <a:rPr lang="en-US" sz="2800" dirty="0"/>
                  <a:t>	    Upper: 5, 10, 15, 20, 25, 30</a:t>
                </a:r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Identify the class width.</a:t>
                </a:r>
              </a:p>
              <a:p>
                <a:pPr marL="971550" lvl="1" indent="-514350">
                  <a:buAutoNum type="arabicParenR" startAt="2"/>
                </a:pPr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6−1=5</m:t>
                    </m:r>
                  </m:oMath>
                </a14:m>
                <a:endParaRPr lang="en-US" sz="2800" dirty="0"/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Assume the maximum data entry is 28 and the lowest is 2. Find the range for the frequency table.</a:t>
                </a:r>
              </a:p>
              <a:p>
                <a:pPr marL="971550" lvl="1" indent="-514350">
                  <a:buAutoNum type="arabicParenR" startAt="3"/>
                </a:pPr>
                <a:r>
                  <a:rPr lang="en-US" sz="2800" dirty="0"/>
                  <a:t>Answer: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28−2=26</m:t>
                    </m:r>
                  </m:oMath>
                </a14:m>
                <a:endParaRPr lang="en-US" sz="2800" b="0" dirty="0"/>
              </a:p>
              <a:p>
                <a:r>
                  <a:rPr lang="en-US" sz="2800" dirty="0"/>
                  <a:t>Note: This table does not give specific entries, just a count.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11" y="1690688"/>
                <a:ext cx="6272012" cy="5262979"/>
              </a:xfrm>
              <a:prstGeom prst="rect">
                <a:avLst/>
              </a:prstGeom>
              <a:blipFill rotWithShape="0">
                <a:blip r:embed="rId3"/>
                <a:stretch>
                  <a:fillRect l="-2041" t="-1157" r="-2430" b="-2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7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Guidelines for Constructing a Frequency Distribution (not a one size fits 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Decide on the number of classes in the distribution. Should be between 5 and 20.</a:t>
            </a:r>
          </a:p>
          <a:p>
            <a:pPr marL="514350" indent="-514350">
              <a:buAutoNum type="arabicParenR"/>
            </a:pPr>
            <a:r>
              <a:rPr lang="en-US" dirty="0"/>
              <a:t>Find the class width: Determine the range, divide it by the number of classes, and round up.</a:t>
            </a:r>
          </a:p>
          <a:p>
            <a:pPr marL="514350" indent="-514350">
              <a:buAutoNum type="arabicParenR"/>
            </a:pPr>
            <a:r>
              <a:rPr lang="en-US" dirty="0"/>
              <a:t>Find the class limits. Use the minimum entry and add the class width, that gives you the lower limit for the next class. Classes cannot overlap.</a:t>
            </a:r>
          </a:p>
          <a:p>
            <a:pPr marL="514350" indent="-514350">
              <a:buAutoNum type="arabicParenR"/>
            </a:pPr>
            <a:r>
              <a:rPr lang="en-US" dirty="0"/>
              <a:t>Tally each data entry per row in the corresponding class. </a:t>
            </a:r>
          </a:p>
          <a:p>
            <a:pPr marL="514350" indent="-514350">
              <a:buAutoNum type="arabicParenR"/>
            </a:pPr>
            <a:r>
              <a:rPr lang="en-US" dirty="0"/>
              <a:t>The tally marks give you the frequency per class.</a:t>
            </a:r>
          </a:p>
        </p:txBody>
      </p:sp>
    </p:spTree>
    <p:extLst>
      <p:ext uri="{BB962C8B-B14F-4D97-AF65-F5344CB8AC3E}">
        <p14:creationId xmlns:p14="http://schemas.microsoft.com/office/powerpoint/2010/main" val="40311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6092"/>
            <a:ext cx="10515600" cy="1325563"/>
          </a:xfrm>
        </p:spPr>
        <p:txBody>
          <a:bodyPr/>
          <a:lstStyle/>
          <a:p>
            <a:r>
              <a:rPr lang="en-US" dirty="0"/>
              <a:t>Example: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69" y="3387791"/>
                <a:ext cx="11722994" cy="4351338"/>
              </a:xfrm>
            </p:spPr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dirty="0"/>
                  <a:t>Number of classes: 7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Class width: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𝑟𝑎𝑛𝑔𝑒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𝑐𝑙𝑎𝑠𝑠𝑒𝑠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=55.86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≈56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Class limits: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59+56=115</m:t>
                    </m:r>
                  </m:oMath>
                </a14:m>
                <a:r>
                  <a:rPr lang="en-US" dirty="0"/>
                  <a:t> which gives the lower limit of the second class, so the upper limit for the first class would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114</m:t>
                    </m:r>
                  </m:oMath>
                </a14:m>
                <a:r>
                  <a:rPr lang="en-US" dirty="0"/>
                  <a:t>. The rest would follow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115+56=171, 171+56=227, 227+56=283</m:t>
                    </m:r>
                  </m:oMath>
                </a14:m>
                <a:r>
                  <a:rPr lang="en-US" dirty="0"/>
                  <a:t> etc.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Tally the number of entries per row in each class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Total the tallies.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69" y="3387791"/>
                <a:ext cx="11722994" cy="4351338"/>
              </a:xfrm>
              <a:blipFill rotWithShape="0">
                <a:blip r:embed="rId2"/>
                <a:stretch>
                  <a:fillRect l="-1092" t="-2521" r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69" y="483963"/>
            <a:ext cx="10409350" cy="290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7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Construction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96595" y="1690688"/>
                <a:ext cx="6230061" cy="4351338"/>
              </a:xfrm>
            </p:spPr>
            <p:txBody>
              <a:bodyPr/>
              <a:lstStyle/>
              <a:p>
                <a:r>
                  <a:rPr lang="en-US" dirty="0"/>
                  <a:t>One example of the table would look like this. The final table would not have the tallies.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Tip:</a:t>
                </a:r>
                <a:r>
                  <a:rPr lang="en-US" dirty="0"/>
                  <a:t> Add the frequency column up and make sure it equals the number of total entries you started with. </a:t>
                </a:r>
              </a:p>
              <a:p>
                <a:r>
                  <a:rPr lang="en-US" dirty="0"/>
                  <a:t>Be aware: Class width is 56, </a:t>
                </a:r>
                <a:r>
                  <a:rPr lang="en-US" b="1" u="sng" dirty="0">
                    <a:solidFill>
                      <a:srgbClr val="FF0000"/>
                    </a:solidFill>
                  </a:rPr>
                  <a:t>not</a:t>
                </a:r>
                <a:r>
                  <a:rPr lang="en-US" dirty="0"/>
                  <a:t>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114−59=55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6595" y="1690688"/>
                <a:ext cx="6230061" cy="4351338"/>
              </a:xfrm>
              <a:blipFill rotWithShape="0">
                <a:blip r:embed="rId2"/>
                <a:stretch>
                  <a:fillRect l="-1761" t="-2241" r="-1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0" y="1445720"/>
            <a:ext cx="5600475" cy="513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Additional Features of the Frequency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Midpoint of a class: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𝑖𝑑𝑝𝑜𝑖𝑛𝑡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𝑐𝑙𝑎𝑠𝑠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𝑙𝑖𝑚𝑖𝑡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𝑈𝑝𝑝𝑒𝑟𝑐𝑙𝑎𝑠𝑠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𝑙𝑖𝑚𝑖𝑡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br>
                  <a:rPr lang="en-US" dirty="0"/>
                </a:br>
                <a:r>
                  <a:rPr lang="en-US" dirty="0"/>
                  <a:t>Tip: once you have the midpoint of the first class, add the class width to find the remaining midpoints.</a:t>
                </a:r>
              </a:p>
              <a:p>
                <a:r>
                  <a:rPr lang="en-US" dirty="0"/>
                  <a:t>Relative frequency of a class: percentage of the data in the class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𝑅𝑒𝑙𝑎𝑡𝑖𝑣𝑒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𝑓𝑟𝑒𝑞𝑢𝑒𝑛𝑐𝑦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𝐶𝑙𝑎𝑠𝑠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𝑓𝑟𝑒𝑞𝑢𝑒𝑛𝑐𝑦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𝑆𝑎𝑚𝑝𝑙𝑒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𝑠𝑖𝑧𝑒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Cumulative frequency of a class: sum of frequencies of the class and all previous classes. Note: cumulative frequency of last class equals the sample size, </a:t>
                </a:r>
                <a:r>
                  <a:rPr lang="en-US" i="1" dirty="0"/>
                  <a:t>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37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921"/>
            <a:ext cx="10515600" cy="1325563"/>
          </a:xfrm>
        </p:spPr>
        <p:txBody>
          <a:bodyPr/>
          <a:lstStyle/>
          <a:p>
            <a:r>
              <a:rPr lang="en-US" dirty="0"/>
              <a:t>Example: Finding Midpoints, Relative Frequencies, and Cumulative Frequencies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595" y="1542291"/>
            <a:ext cx="6283817" cy="4351338"/>
          </a:xfrm>
        </p:spPr>
        <p:txBody>
          <a:bodyPr/>
          <a:lstStyle/>
          <a:p>
            <a:r>
              <a:rPr lang="en-US" dirty="0"/>
              <a:t>Using the frequency distribution from example 1 (shown to the left), find the midpoint, relative frequency, and cumulative frequency of each class. Identify any patterns.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did the first, you do the rest.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536" y="3580328"/>
            <a:ext cx="7717182" cy="1532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4574"/>
            <a:ext cx="4317906" cy="544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Finding Midpoints, Relative Frequencies, and Cumulative Frequencies cont.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94" y="1690688"/>
            <a:ext cx="9160367" cy="51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9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886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Module: Organizing and Summarizing Data 2.1 Frequency Distributions and Their Graphs</vt:lpstr>
      <vt:lpstr>Frequency Distributions</vt:lpstr>
      <vt:lpstr>Understanding the Vocab</vt:lpstr>
      <vt:lpstr>Guidelines for Constructing a Frequency Distribution (not a one size fits all)</vt:lpstr>
      <vt:lpstr>Example: Construction</vt:lpstr>
      <vt:lpstr>Example: Construction cont.</vt:lpstr>
      <vt:lpstr>Additional Features of the Frequency Distribution</vt:lpstr>
      <vt:lpstr>Example: Finding Midpoints, Relative Frequencies, and Cumulative Frequencies</vt:lpstr>
      <vt:lpstr>Example: Finding Midpoints, Relative Frequencies, and Cumulative Frequencies cont.</vt:lpstr>
      <vt:lpstr>A Living Histogram</vt:lpstr>
      <vt:lpstr>Frequency Histogram</vt:lpstr>
      <vt:lpstr>Constructing a Frequency Histogram</vt:lpstr>
      <vt:lpstr>Constructing a Frequency Histogram cont.</vt:lpstr>
      <vt:lpstr>Frequency Polygon</vt:lpstr>
      <vt:lpstr>Relative Frequency Histogram</vt:lpstr>
      <vt:lpstr>Cumulative Frequency Graph</vt:lpstr>
      <vt:lpstr>Constructing an Ogive</vt:lpstr>
      <vt:lpstr>Using Technology</vt:lpstr>
      <vt:lpstr>Using Technology Option 2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Distributions and Their Graphs</dc:title>
  <dc:creator>Cress, Aaron</dc:creator>
  <cp:lastModifiedBy>John Bakker</cp:lastModifiedBy>
  <cp:revision>29</cp:revision>
  <dcterms:created xsi:type="dcterms:W3CDTF">2015-09-07T18:08:26Z</dcterms:created>
  <dcterms:modified xsi:type="dcterms:W3CDTF">2019-09-03T17:50:00Z</dcterms:modified>
</cp:coreProperties>
</file>