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33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Earned Degrees Conferred in 1990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33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C9E-42FD-AB21-2D70FDCADFE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C9E-42FD-AB21-2D70FDCADFE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8C9E-42FD-AB21-2D70FDCADFE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8C9E-42FD-AB21-2D70FDCADFE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8C9E-42FD-AB21-2D70FDCADFE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Sheet2!$A$2:$A$6</c:f>
              <c:strCache>
                <c:ptCount val="5"/>
                <c:pt idx="0">
                  <c:v>Associate's </c:v>
                </c:pt>
                <c:pt idx="1">
                  <c:v>Bachelor's </c:v>
                </c:pt>
                <c:pt idx="2">
                  <c:v>Master's </c:v>
                </c:pt>
                <c:pt idx="3">
                  <c:v>First Professional</c:v>
                </c:pt>
                <c:pt idx="4">
                  <c:v>Doctoral</c:v>
                </c:pt>
              </c:strCache>
            </c:strRef>
          </c:cat>
          <c:val>
            <c:numRef>
              <c:f>Sheet2!$B$2:$B$6</c:f>
              <c:numCache>
                <c:formatCode>0%</c:formatCode>
                <c:ptCount val="5"/>
                <c:pt idx="0">
                  <c:v>0.23</c:v>
                </c:pt>
                <c:pt idx="1">
                  <c:v>0.54</c:v>
                </c:pt>
                <c:pt idx="2">
                  <c:v>0.17</c:v>
                </c:pt>
                <c:pt idx="3">
                  <c:v>0.04</c:v>
                </c:pt>
                <c:pt idx="4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C9E-42FD-AB21-2D70FDCADFEC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Salary (in dollars)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88900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8</c:v>
                </c:pt>
                <c:pt idx="3">
                  <c:v>4</c:v>
                </c:pt>
                <c:pt idx="4">
                  <c:v>2</c:v>
                </c:pt>
                <c:pt idx="5">
                  <c:v>10</c:v>
                </c:pt>
                <c:pt idx="6">
                  <c:v>7</c:v>
                </c:pt>
                <c:pt idx="7">
                  <c:v>6</c:v>
                </c:pt>
                <c:pt idx="8">
                  <c:v>9</c:v>
                </c:pt>
                <c:pt idx="9">
                  <c:v>3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32000</c:v>
                </c:pt>
                <c:pt idx="1">
                  <c:v>32500</c:v>
                </c:pt>
                <c:pt idx="2">
                  <c:v>40000</c:v>
                </c:pt>
                <c:pt idx="3">
                  <c:v>27350</c:v>
                </c:pt>
                <c:pt idx="4">
                  <c:v>25000</c:v>
                </c:pt>
                <c:pt idx="5">
                  <c:v>43000</c:v>
                </c:pt>
                <c:pt idx="6">
                  <c:v>42650</c:v>
                </c:pt>
                <c:pt idx="7">
                  <c:v>39225</c:v>
                </c:pt>
                <c:pt idx="8">
                  <c:v>45100</c:v>
                </c:pt>
                <c:pt idx="9">
                  <c:v>28000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A44-4040-9D8F-369597E04C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081384"/>
        <c:axId val="356081776"/>
      </c:scatterChart>
      <c:valAx>
        <c:axId val="356081384"/>
        <c:scaling>
          <c:orientation val="minMax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Lenght of Employment (in years)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081776"/>
        <c:crosses val="autoZero"/>
        <c:crossBetween val="midCat"/>
        <c:majorUnit val="1"/>
      </c:valAx>
      <c:valAx>
        <c:axId val="356081776"/>
        <c:scaling>
          <c:orientation val="minMax"/>
          <c:min val="24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Salary (in dollars)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081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Average Bill (in dollars)</c:v>
                </c:pt>
              </c:strCache>
            </c:strRef>
          </c:tx>
          <c:spPr>
            <a:ln w="6350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139700">
                <a:solidFill>
                  <a:schemeClr val="accent1"/>
                </a:solidFill>
              </a:ln>
              <a:effectLst/>
            </c:spPr>
          </c:marker>
          <c:xVal>
            <c:numRef>
              <c:f>Sheet1!$A$2:$A$12</c:f>
              <c:numCache>
                <c:formatCode>General</c:formatCode>
                <c:ptCount val="11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</c:numCache>
            </c:numRef>
          </c:xVal>
          <c:yVal>
            <c:numRef>
              <c:f>Sheet1!$B$2:$B$12</c:f>
              <c:numCache>
                <c:formatCode>0.00</c:formatCode>
                <c:ptCount val="11"/>
                <c:pt idx="0">
                  <c:v>39.43</c:v>
                </c:pt>
                <c:pt idx="1">
                  <c:v>41.24</c:v>
                </c:pt>
                <c:pt idx="2">
                  <c:v>45.27</c:v>
                </c:pt>
                <c:pt idx="3">
                  <c:v>47.37</c:v>
                </c:pt>
                <c:pt idx="4">
                  <c:v>48.4</c:v>
                </c:pt>
                <c:pt idx="5">
                  <c:v>49.91</c:v>
                </c:pt>
                <c:pt idx="6">
                  <c:v>50.64</c:v>
                </c:pt>
                <c:pt idx="7">
                  <c:v>49.98</c:v>
                </c:pt>
                <c:pt idx="8">
                  <c:v>50.56</c:v>
                </c:pt>
                <c:pt idx="9">
                  <c:v>49.79</c:v>
                </c:pt>
                <c:pt idx="10">
                  <c:v>50.07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A08-4D7E-AE39-6F143937CD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56087264"/>
        <c:axId val="356088048"/>
      </c:scatterChart>
      <c:valAx>
        <c:axId val="356087264"/>
        <c:scaling>
          <c:orientation val="minMax"/>
          <c:min val="1997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088048"/>
        <c:crosses val="autoZero"/>
        <c:crossBetween val="midCat"/>
        <c:majorUnit val="1"/>
      </c:valAx>
      <c:valAx>
        <c:axId val="356088048"/>
        <c:scaling>
          <c:orientation val="minMax"/>
          <c:max val="52"/>
          <c:min val="38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Average bill (in dollars)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087264"/>
        <c:crossesAt val="1996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81F5-A8BB-4058-8BB4-A3E1816A0B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1101-629E-45A9-B9EB-1486720B9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2215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81F5-A8BB-4058-8BB4-A3E1816A0B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1101-629E-45A9-B9EB-1486720B9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817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81F5-A8BB-4058-8BB4-A3E1816A0B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1101-629E-45A9-B9EB-1486720B9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63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81F5-A8BB-4058-8BB4-A3E1816A0B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1101-629E-45A9-B9EB-1486720B9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30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81F5-A8BB-4058-8BB4-A3E1816A0B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1101-629E-45A9-B9EB-1486720B9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77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81F5-A8BB-4058-8BB4-A3E1816A0B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1101-629E-45A9-B9EB-1486720B9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50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81F5-A8BB-4058-8BB4-A3E1816A0B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1101-629E-45A9-B9EB-1486720B9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1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81F5-A8BB-4058-8BB4-A3E1816A0B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1101-629E-45A9-B9EB-1486720B9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00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81F5-A8BB-4058-8BB4-A3E1816A0B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1101-629E-45A9-B9EB-1486720B9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33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81F5-A8BB-4058-8BB4-A3E1816A0B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1101-629E-45A9-B9EB-1486720B9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96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A281F5-A8BB-4058-8BB4-A3E1816A0B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D1101-629E-45A9-B9EB-1486720B9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2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281F5-A8BB-4058-8BB4-A3E1816A0B3F}" type="datetimeFigureOut">
              <a:rPr lang="en-US" smtClean="0"/>
              <a:t>9/10/2019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2D1101-629E-45A9-B9EB-1486720B97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671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1701" y="206062"/>
            <a:ext cx="9328597" cy="1114492"/>
          </a:xfrm>
        </p:spPr>
        <p:txBody>
          <a:bodyPr/>
          <a:lstStyle/>
          <a:p>
            <a:r>
              <a:rPr lang="en-US" dirty="0" smtClean="0"/>
              <a:t>2.2 More Graphs and Displays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281918"/>
            <a:ext cx="12192000" cy="2762048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Bellwork</a:t>
            </a:r>
            <a:r>
              <a:rPr lang="en-US" sz="2800" dirty="0"/>
              <a:t> </a:t>
            </a:r>
            <a:r>
              <a:rPr lang="en-US" sz="2800" dirty="0" smtClean="0"/>
              <a:t>(on a separate piece of paper to hand in):</a:t>
            </a:r>
          </a:p>
          <a:p>
            <a:pPr algn="l"/>
            <a:r>
              <a:rPr lang="en-US" sz="2800" dirty="0" smtClean="0"/>
              <a:t>Below is a data sample taken from an ATM over the course of a month. Each entry is the total amount of money taken out for the day (in 100s of dollars). </a:t>
            </a:r>
            <a:br>
              <a:rPr lang="en-US" sz="2800" dirty="0" smtClean="0"/>
            </a:br>
            <a:r>
              <a:rPr lang="en-US" sz="2800" dirty="0" smtClean="0"/>
              <a:t>A) Create a frequency distribution with relative frequency. </a:t>
            </a:r>
            <a:br>
              <a:rPr lang="en-US" sz="2800" dirty="0" smtClean="0"/>
            </a:br>
            <a:r>
              <a:rPr lang="en-US" sz="2800" dirty="0" smtClean="0"/>
              <a:t>B) If you put $9000 in the ATM each day, what percent of days in a month should you expect to run out of cash?</a:t>
            </a:r>
          </a:p>
          <a:p>
            <a:pPr algn="l"/>
            <a:r>
              <a:rPr lang="en-US" sz="2800" dirty="0" smtClean="0"/>
              <a:t>Hint: Use 60 – 69, 70 – 79, 80 – 89, 90 – 99, and 100 – 109 as your classes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187" y="4517549"/>
            <a:ext cx="7057623" cy="120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819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957" y="-317455"/>
            <a:ext cx="11904305" cy="1325563"/>
          </a:xfrm>
        </p:spPr>
        <p:txBody>
          <a:bodyPr/>
          <a:lstStyle/>
          <a:p>
            <a:r>
              <a:rPr lang="en-US" dirty="0" smtClean="0"/>
              <a:t>Constructing a Pareto Chart (Decreasing Bar Chart)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42503"/>
            <a:ext cx="10515600" cy="531209"/>
          </a:xfrm>
        </p:spPr>
        <p:txBody>
          <a:bodyPr/>
          <a:lstStyle/>
          <a:p>
            <a:r>
              <a:rPr lang="en-US" dirty="0" smtClean="0"/>
              <a:t>Note: Make sure the bars go in decreasing height.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957" y="1273712"/>
            <a:ext cx="11749758" cy="2933320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88957" y="4207032"/>
            <a:ext cx="11749757" cy="9831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Use the frequencies (in this case dollars) for the vertical axis and categories on the horizontal axis.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19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53792"/>
            <a:ext cx="10515600" cy="1429554"/>
          </a:xfrm>
        </p:spPr>
        <p:txBody>
          <a:bodyPr>
            <a:normAutofit/>
          </a:bodyPr>
          <a:lstStyle/>
          <a:p>
            <a:r>
              <a:rPr lang="en-US" dirty="0" smtClean="0"/>
              <a:t>Notice the scale. It does not make sense to do by single dollars, the graph would be hard to create and hard to compare.</a:t>
            </a:r>
          </a:p>
          <a:p>
            <a:r>
              <a:rPr lang="en-US" dirty="0" smtClean="0"/>
              <a:t>Where would your focus be in loss prevention?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-317455"/>
            <a:ext cx="10515600" cy="1325563"/>
          </a:xfrm>
        </p:spPr>
        <p:txBody>
          <a:bodyPr/>
          <a:lstStyle/>
          <a:p>
            <a:r>
              <a:rPr lang="en-US" dirty="0" smtClean="0"/>
              <a:t>Constructing a Pareto Chart (Bar Chart)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983346"/>
            <a:ext cx="10289147" cy="47941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8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-296863"/>
            <a:ext cx="10515600" cy="1325563"/>
          </a:xfrm>
        </p:spPr>
        <p:txBody>
          <a:bodyPr/>
          <a:lstStyle/>
          <a:p>
            <a:r>
              <a:rPr lang="en-US" dirty="0" smtClean="0"/>
              <a:t>Interpreting a Scatter Plot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785" y="796880"/>
            <a:ext cx="11820325" cy="588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801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627890"/>
            <a:ext cx="10515600" cy="1175152"/>
          </a:xfrm>
        </p:spPr>
        <p:txBody>
          <a:bodyPr/>
          <a:lstStyle/>
          <a:p>
            <a:r>
              <a:rPr lang="en-US" dirty="0" smtClean="0"/>
              <a:t>Treat the data values as ordered pairs (x, y). </a:t>
            </a:r>
          </a:p>
          <a:p>
            <a:r>
              <a:rPr lang="en-US" dirty="0" smtClean="0"/>
              <a:t>Graph them on a grid.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199" y="-296863"/>
            <a:ext cx="10515600" cy="1325563"/>
          </a:xfrm>
        </p:spPr>
        <p:txBody>
          <a:bodyPr/>
          <a:lstStyle/>
          <a:p>
            <a:r>
              <a:rPr lang="en-US" dirty="0" smtClean="0"/>
              <a:t>Interpreting a Scatter Plot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71" y="1575516"/>
            <a:ext cx="3460125" cy="5262548"/>
          </a:xfrm>
          <a:prstGeom prst="rect">
            <a:avLst/>
          </a:prstGeom>
        </p:spPr>
      </p:pic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78294770"/>
              </p:ext>
            </p:extLst>
          </p:nvPr>
        </p:nvGraphicFramePr>
        <p:xfrm>
          <a:off x="3294844" y="1575516"/>
          <a:ext cx="8897155" cy="5262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0190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8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5321" y="-265939"/>
            <a:ext cx="10515600" cy="1325563"/>
          </a:xfrm>
        </p:spPr>
        <p:txBody>
          <a:bodyPr/>
          <a:lstStyle/>
          <a:p>
            <a:r>
              <a:rPr lang="en-US" dirty="0" smtClean="0"/>
              <a:t>Constructing a Time Series Chart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54" y="782324"/>
            <a:ext cx="12068846" cy="598430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65115" y="4391697"/>
            <a:ext cx="569246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Let the horizontal axis represent the years and let the vertical axis represent the number of subscribers in millions.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0827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5321" y="-265939"/>
            <a:ext cx="10515600" cy="1325563"/>
          </a:xfrm>
        </p:spPr>
        <p:txBody>
          <a:bodyPr/>
          <a:lstStyle/>
          <a:p>
            <a:r>
              <a:rPr lang="en-US" dirty="0" smtClean="0"/>
              <a:t>Constructing a Time Series Chart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160" y="761933"/>
            <a:ext cx="11623922" cy="5984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14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89" y="587957"/>
            <a:ext cx="12063211" cy="9433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Construct a time series chart for subscribers’ average local monthly cellular telephone bills for the years 1998 through 2008. What can you conclude?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25321" y="-265939"/>
            <a:ext cx="10515600" cy="1325563"/>
          </a:xfrm>
        </p:spPr>
        <p:txBody>
          <a:bodyPr/>
          <a:lstStyle/>
          <a:p>
            <a:r>
              <a:rPr lang="en-US" dirty="0" smtClean="0"/>
              <a:t>Constructing a Time Series Chart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366096"/>
              </p:ext>
            </p:extLst>
          </p:nvPr>
        </p:nvGraphicFramePr>
        <p:xfrm>
          <a:off x="128789" y="1531290"/>
          <a:ext cx="3039414" cy="51367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431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6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Year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Average Bill (in dollars)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1998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39.43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1999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41.24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2000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45.27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2001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47.37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2002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48.40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2003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49.91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2004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50.64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2005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49.98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2006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50.56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2007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49.79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5148"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>
                          <a:effectLst/>
                        </a:rPr>
                        <a:t>2008</a:t>
                      </a:r>
                      <a:endParaRPr lang="en-US" sz="22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200" u="none" strike="noStrike" dirty="0">
                          <a:effectLst/>
                        </a:rPr>
                        <a:t>50.07</a:t>
                      </a:r>
                      <a:endParaRPr lang="en-US" sz="2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3569001"/>
              </p:ext>
            </p:extLst>
          </p:nvPr>
        </p:nvGraphicFramePr>
        <p:xfrm>
          <a:off x="3000777" y="1531290"/>
          <a:ext cx="9362941" cy="51914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4357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Pg. 60 #1, 2, 9, 10, 13, 16 – 19, 22, 25, 35 – 38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82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473" y="-240183"/>
            <a:ext cx="10515600" cy="1325563"/>
          </a:xfrm>
        </p:spPr>
        <p:txBody>
          <a:bodyPr/>
          <a:lstStyle/>
          <a:p>
            <a:r>
              <a:rPr lang="en-US" dirty="0" smtClean="0"/>
              <a:t>Constructing a Stem-and-Leaf Plot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833" y="2908662"/>
            <a:ext cx="3875133" cy="396070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8833" y="592427"/>
            <a:ext cx="1202316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The following are the numbers of text messages sent last week by the second floor of a college dormitory. Display the data in a stem-and-leaf plot. What can you conclude?</a:t>
            </a:r>
            <a:endParaRPr lang="en-US" sz="2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33609" y="2908661"/>
            <a:ext cx="3874797" cy="398480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9451" y="1484979"/>
            <a:ext cx="7771909" cy="14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051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349" y="872589"/>
            <a:ext cx="12101848" cy="11236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 smtClean="0"/>
              <a:t>Here are the daily total withdrawals at an ATM (in 100s of dollars) for 30 days. Display the data in a stem-and-leaf display. How much money should be in the ATM during normal day?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44461" y="1996226"/>
            <a:ext cx="7057623" cy="1204546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1687" y="-227304"/>
            <a:ext cx="10515600" cy="1325563"/>
          </a:xfrm>
        </p:spPr>
        <p:txBody>
          <a:bodyPr/>
          <a:lstStyle/>
          <a:p>
            <a:r>
              <a:rPr lang="en-US" dirty="0" smtClean="0"/>
              <a:t>Constructing a Stem-and-Leaf Plot cont.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772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17456"/>
            <a:ext cx="10515600" cy="1325563"/>
          </a:xfrm>
        </p:spPr>
        <p:txBody>
          <a:bodyPr/>
          <a:lstStyle/>
          <a:p>
            <a:r>
              <a:rPr lang="en-US" dirty="0" smtClean="0"/>
              <a:t>Constructing a dot plot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5960" y="872589"/>
            <a:ext cx="11900079" cy="9819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 a dot plot to organize the text messaging data given in Example 1. What can you conclude from the graph?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026" y="1854558"/>
            <a:ext cx="7523946" cy="194166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709" y="3796221"/>
            <a:ext cx="12064291" cy="210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0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68971"/>
            <a:ext cx="10515600" cy="1325563"/>
          </a:xfrm>
        </p:spPr>
        <p:txBody>
          <a:bodyPr/>
          <a:lstStyle/>
          <a:p>
            <a:r>
              <a:rPr lang="en-US" dirty="0" smtClean="0"/>
              <a:t>Constructing a dot plot cont.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45960" y="872589"/>
            <a:ext cx="11900079" cy="98196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Use a dot plot to organize the text messaging data given from the ATM example. What can you conclude from the graph?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7187" y="1891572"/>
            <a:ext cx="7057623" cy="120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07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9064"/>
            <a:ext cx="10515600" cy="755336"/>
          </a:xfrm>
        </p:spPr>
        <p:txBody>
          <a:bodyPr>
            <a:normAutofit/>
          </a:bodyPr>
          <a:lstStyle/>
          <a:p>
            <a:r>
              <a:rPr lang="en-US" dirty="0" smtClean="0"/>
              <a:t>Constructing a Pie 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121920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members of earned degrees conferred (in thousands) in 2007 are shown in the table. Use a pie chart to organize the data. What can you conclude?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4662152" cy="384740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93476" y="1944710"/>
            <a:ext cx="589852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Start by finding the relative frequency, or percent.</a:t>
            </a:r>
            <a:endParaRPr lang="en-US" sz="2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2152" y="2390986"/>
            <a:ext cx="1573466" cy="314693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293476" y="2892688"/>
                <a:ext cx="5898524" cy="892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/>
                  <a:t>Now use the formula: Central Angle = </a:t>
                </a:r>
                <a14:m>
                  <m:oMath xmlns:m="http://schemas.openxmlformats.org/officeDocument/2006/math">
                    <m:r>
                      <a:rPr lang="en-US" sz="2600" b="0" i="1" smtClean="0">
                        <a:latin typeface="Cambria Math" panose="02040503050406030204" pitchFamily="18" charset="0"/>
                      </a:rPr>
                      <m:t>360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°∙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𝑟𝑒𝑙𝑎𝑡𝑖𝑣𝑒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𝑓𝑟𝑒𝑞𝑢𝑒𝑛𝑐𝑦</m:t>
                    </m:r>
                  </m:oMath>
                </a14:m>
                <a:endParaRPr lang="en-US" sz="2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3476" y="2892688"/>
                <a:ext cx="5898524" cy="892552"/>
              </a:xfrm>
              <a:prstGeom prst="rect">
                <a:avLst/>
              </a:prstGeom>
              <a:blipFill rotWithShape="0">
                <a:blip r:embed="rId4"/>
                <a:stretch>
                  <a:fillRect l="-1860" t="-6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49644" y="3785240"/>
            <a:ext cx="1093094" cy="3020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75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248" y="872588"/>
            <a:ext cx="12067504" cy="11365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Finally, construct the Pie Chart (this would be done with technology).</a:t>
            </a:r>
          </a:p>
          <a:p>
            <a:pPr marL="0" indent="0">
              <a:buNone/>
            </a:pPr>
            <a:r>
              <a:rPr lang="en-US" dirty="0" smtClean="0"/>
              <a:t>You need to have an approximation of the angles to be sure it is done correctly.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5336"/>
          </a:xfrm>
        </p:spPr>
        <p:txBody>
          <a:bodyPr>
            <a:normAutofit/>
          </a:bodyPr>
          <a:lstStyle/>
          <a:p>
            <a:r>
              <a:rPr lang="en-US" dirty="0" smtClean="0"/>
              <a:t>Constructing a Pie Chart cont.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77" y="2009104"/>
            <a:ext cx="5100033" cy="384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53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55336"/>
            <a:ext cx="12192000" cy="232137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 members of earned degrees conferred (in thousands) in 1990 are shown in the table. Use a pie chart to organize the data. Compare the 1990 pie chart to the 2007.</a:t>
            </a:r>
          </a:p>
          <a:p>
            <a:pPr marL="514350" indent="-514350">
              <a:buAutoNum type="arabicParenR"/>
            </a:pPr>
            <a:r>
              <a:rPr lang="en-US" dirty="0" smtClean="0"/>
              <a:t>Relative frequencies</a:t>
            </a:r>
          </a:p>
          <a:p>
            <a:pPr marL="514350" indent="-514350">
              <a:buAutoNum type="arabicParenR"/>
            </a:pPr>
            <a:r>
              <a:rPr lang="en-US" dirty="0" smtClean="0"/>
              <a:t>Central Angles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5336"/>
          </a:xfrm>
        </p:spPr>
        <p:txBody>
          <a:bodyPr>
            <a:normAutofit/>
          </a:bodyPr>
          <a:lstStyle/>
          <a:p>
            <a:r>
              <a:rPr lang="en-US" dirty="0" smtClean="0"/>
              <a:t>Constructing a Pie Chart cont.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76708"/>
            <a:ext cx="4545372" cy="369219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45371" y="3655290"/>
                <a:ext cx="2808465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/>
                  <a:t>Relative Frequency</a:t>
                </a:r>
              </a:p>
              <a:p>
                <a:endParaRPr lang="en-US" sz="2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.23=23%</m:t>
                      </m:r>
                    </m:oMath>
                  </m:oMathPara>
                </a14:m>
                <a:endParaRPr lang="en-US" sz="26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.54=54%</m:t>
                      </m:r>
                    </m:oMath>
                  </m:oMathPara>
                </a14:m>
                <a:endParaRPr lang="en-US" sz="26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.17=17%</m:t>
                      </m:r>
                    </m:oMath>
                  </m:oMathPara>
                </a14:m>
                <a:endParaRPr lang="en-US" sz="26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.04=4%</m:t>
                      </m:r>
                    </m:oMath>
                  </m:oMathPara>
                </a14:m>
                <a:endParaRPr lang="en-US" sz="26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.02=2%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371" y="3655290"/>
                <a:ext cx="2808465" cy="2893100"/>
              </a:xfrm>
              <a:prstGeom prst="rect">
                <a:avLst/>
              </a:prstGeom>
              <a:blipFill rotWithShape="0">
                <a:blip r:embed="rId3"/>
                <a:stretch>
                  <a:fillRect l="-3913" t="-1899" r="-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7353836" y="3655290"/>
                <a:ext cx="2808465" cy="28931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600" dirty="0" smtClean="0"/>
                  <a:t>Central Angles</a:t>
                </a:r>
              </a:p>
              <a:p>
                <a:endParaRPr lang="en-US" sz="2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360</m:t>
                      </m:r>
                      <m:d>
                        <m:dPr>
                          <m:ctrlPr>
                            <a:rPr lang="en-US" sz="2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600" b="0" i="1" smtClean="0">
                              <a:latin typeface="Cambria Math" panose="02040503050406030204" pitchFamily="18" charset="0"/>
                            </a:rPr>
                            <m:t>.23</m:t>
                          </m:r>
                        </m:e>
                      </m:d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=82.8</m:t>
                      </m:r>
                    </m:oMath>
                  </m:oMathPara>
                </a14:m>
                <a:endParaRPr lang="en-US" sz="26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360(.54)=194.4</m:t>
                      </m:r>
                    </m:oMath>
                  </m:oMathPara>
                </a14:m>
                <a:endParaRPr lang="en-US" sz="26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360(.17)=61.2</m:t>
                      </m:r>
                    </m:oMath>
                  </m:oMathPara>
                </a14:m>
                <a:endParaRPr lang="en-US" sz="26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360(.04)=14.4</m:t>
                      </m:r>
                    </m:oMath>
                  </m:oMathPara>
                </a14:m>
                <a:endParaRPr lang="en-US" sz="2600" b="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b="0" i="1" smtClean="0">
                          <a:latin typeface="Cambria Math" panose="02040503050406030204" pitchFamily="18" charset="0"/>
                        </a:rPr>
                        <m:t>360(.02)=7.2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836" y="3655290"/>
                <a:ext cx="2808465" cy="2893100"/>
              </a:xfrm>
              <a:prstGeom prst="rect">
                <a:avLst/>
              </a:prstGeom>
              <a:blipFill rotWithShape="0">
                <a:blip r:embed="rId4"/>
                <a:stretch>
                  <a:fillRect l="-3905" t="-1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06605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55336"/>
          </a:xfrm>
        </p:spPr>
        <p:txBody>
          <a:bodyPr>
            <a:normAutofit/>
          </a:bodyPr>
          <a:lstStyle/>
          <a:p>
            <a:r>
              <a:rPr lang="en-US" dirty="0" smtClean="0"/>
              <a:t>Constructing a Pie Chart cont.</a:t>
            </a:r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1059534"/>
              </p:ext>
            </p:extLst>
          </p:nvPr>
        </p:nvGraphicFramePr>
        <p:xfrm>
          <a:off x="13952" y="499056"/>
          <a:ext cx="12178048" cy="6358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60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4954</TotalTime>
  <Words>610</Words>
  <Application>Microsoft Office PowerPoint</Application>
  <PresentationFormat>Widescreen</PresentationFormat>
  <Paragraphs>84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Office Theme</vt:lpstr>
      <vt:lpstr>2.2 More Graphs and Displays</vt:lpstr>
      <vt:lpstr>Constructing a Stem-and-Leaf Plot</vt:lpstr>
      <vt:lpstr>Constructing a Stem-and-Leaf Plot cont. </vt:lpstr>
      <vt:lpstr>Constructing a dot plot</vt:lpstr>
      <vt:lpstr>Constructing a dot plot cont.</vt:lpstr>
      <vt:lpstr>Constructing a Pie Chart</vt:lpstr>
      <vt:lpstr>Constructing a Pie Chart cont.</vt:lpstr>
      <vt:lpstr>Constructing a Pie Chart cont.</vt:lpstr>
      <vt:lpstr>Constructing a Pie Chart cont.</vt:lpstr>
      <vt:lpstr>Constructing a Pareto Chart (Decreasing Bar Chart)</vt:lpstr>
      <vt:lpstr>Constructing a Pareto Chart (Bar Chart)</vt:lpstr>
      <vt:lpstr>Interpreting a Scatter Plot</vt:lpstr>
      <vt:lpstr>Interpreting a Scatter Plot</vt:lpstr>
      <vt:lpstr>Constructing a Time Series Chart</vt:lpstr>
      <vt:lpstr>Constructing a Time Series Chart</vt:lpstr>
      <vt:lpstr>Constructing a Time Series Chart</vt:lpstr>
      <vt:lpstr>Practice Problems</vt:lpstr>
    </vt:vector>
  </TitlesOfParts>
  <Company>Polk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2.2 More Graphs and Displays</dc:title>
  <dc:creator>Cress, Aaron</dc:creator>
  <cp:lastModifiedBy>Bakker, John D.</cp:lastModifiedBy>
  <cp:revision>22</cp:revision>
  <dcterms:created xsi:type="dcterms:W3CDTF">2015-09-15T01:21:34Z</dcterms:created>
  <dcterms:modified xsi:type="dcterms:W3CDTF">2019-09-10T11:46:10Z</dcterms:modified>
</cp:coreProperties>
</file>