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1" r:id="rId13"/>
    <p:sldId id="267" r:id="rId14"/>
    <p:sldId id="268" r:id="rId15"/>
    <p:sldId id="269"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120" y="6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85532C-5512-4794-884F-7FA05098AA8E}"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ECEE6-A3C0-4A47-87F3-42E437BBE24E}" type="slidenum">
              <a:rPr lang="en-US" smtClean="0"/>
              <a:t>‹#›</a:t>
            </a:fld>
            <a:endParaRPr lang="en-US"/>
          </a:p>
        </p:txBody>
      </p:sp>
    </p:spTree>
    <p:extLst>
      <p:ext uri="{BB962C8B-B14F-4D97-AF65-F5344CB8AC3E}">
        <p14:creationId xmlns:p14="http://schemas.microsoft.com/office/powerpoint/2010/main" val="3646000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5532C-5512-4794-884F-7FA05098AA8E}"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ECEE6-A3C0-4A47-87F3-42E437BBE24E}" type="slidenum">
              <a:rPr lang="en-US" smtClean="0"/>
              <a:t>‹#›</a:t>
            </a:fld>
            <a:endParaRPr lang="en-US"/>
          </a:p>
        </p:txBody>
      </p:sp>
    </p:spTree>
    <p:extLst>
      <p:ext uri="{BB962C8B-B14F-4D97-AF65-F5344CB8AC3E}">
        <p14:creationId xmlns:p14="http://schemas.microsoft.com/office/powerpoint/2010/main" val="1763812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5532C-5512-4794-884F-7FA05098AA8E}"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ECEE6-A3C0-4A47-87F3-42E437BBE24E}" type="slidenum">
              <a:rPr lang="en-US" smtClean="0"/>
              <a:t>‹#›</a:t>
            </a:fld>
            <a:endParaRPr lang="en-US"/>
          </a:p>
        </p:txBody>
      </p:sp>
    </p:spTree>
    <p:extLst>
      <p:ext uri="{BB962C8B-B14F-4D97-AF65-F5344CB8AC3E}">
        <p14:creationId xmlns:p14="http://schemas.microsoft.com/office/powerpoint/2010/main" val="1019987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5532C-5512-4794-884F-7FA05098AA8E}"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ECEE6-A3C0-4A47-87F3-42E437BBE24E}" type="slidenum">
              <a:rPr lang="en-US" smtClean="0"/>
              <a:t>‹#›</a:t>
            </a:fld>
            <a:endParaRPr lang="en-US"/>
          </a:p>
        </p:txBody>
      </p:sp>
    </p:spTree>
    <p:extLst>
      <p:ext uri="{BB962C8B-B14F-4D97-AF65-F5344CB8AC3E}">
        <p14:creationId xmlns:p14="http://schemas.microsoft.com/office/powerpoint/2010/main" val="2964296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85532C-5512-4794-884F-7FA05098AA8E}"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ECEE6-A3C0-4A47-87F3-42E437BBE24E}" type="slidenum">
              <a:rPr lang="en-US" smtClean="0"/>
              <a:t>‹#›</a:t>
            </a:fld>
            <a:endParaRPr lang="en-US"/>
          </a:p>
        </p:txBody>
      </p:sp>
    </p:spTree>
    <p:extLst>
      <p:ext uri="{BB962C8B-B14F-4D97-AF65-F5344CB8AC3E}">
        <p14:creationId xmlns:p14="http://schemas.microsoft.com/office/powerpoint/2010/main" val="2044849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85532C-5512-4794-884F-7FA05098AA8E}"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0ECEE6-A3C0-4A47-87F3-42E437BBE24E}" type="slidenum">
              <a:rPr lang="en-US" smtClean="0"/>
              <a:t>‹#›</a:t>
            </a:fld>
            <a:endParaRPr lang="en-US"/>
          </a:p>
        </p:txBody>
      </p:sp>
    </p:spTree>
    <p:extLst>
      <p:ext uri="{BB962C8B-B14F-4D97-AF65-F5344CB8AC3E}">
        <p14:creationId xmlns:p14="http://schemas.microsoft.com/office/powerpoint/2010/main" val="3622577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85532C-5512-4794-884F-7FA05098AA8E}" type="datetimeFigureOut">
              <a:rPr lang="en-US" smtClean="0"/>
              <a:t>9/19/2019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0ECEE6-A3C0-4A47-87F3-42E437BBE24E}" type="slidenum">
              <a:rPr lang="en-US" smtClean="0"/>
              <a:t>‹#›</a:t>
            </a:fld>
            <a:endParaRPr lang="en-US"/>
          </a:p>
        </p:txBody>
      </p:sp>
    </p:spTree>
    <p:extLst>
      <p:ext uri="{BB962C8B-B14F-4D97-AF65-F5344CB8AC3E}">
        <p14:creationId xmlns:p14="http://schemas.microsoft.com/office/powerpoint/2010/main" val="2387926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85532C-5512-4794-884F-7FA05098AA8E}" type="datetimeFigureOut">
              <a:rPr lang="en-US" smtClean="0"/>
              <a:t>9/19/2019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0ECEE6-A3C0-4A47-87F3-42E437BBE24E}" type="slidenum">
              <a:rPr lang="en-US" smtClean="0"/>
              <a:t>‹#›</a:t>
            </a:fld>
            <a:endParaRPr lang="en-US"/>
          </a:p>
        </p:txBody>
      </p:sp>
    </p:spTree>
    <p:extLst>
      <p:ext uri="{BB962C8B-B14F-4D97-AF65-F5344CB8AC3E}">
        <p14:creationId xmlns:p14="http://schemas.microsoft.com/office/powerpoint/2010/main" val="971200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85532C-5512-4794-884F-7FA05098AA8E}" type="datetimeFigureOut">
              <a:rPr lang="en-US" smtClean="0"/>
              <a:t>9/19/2019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0ECEE6-A3C0-4A47-87F3-42E437BBE24E}" type="slidenum">
              <a:rPr lang="en-US" smtClean="0"/>
              <a:t>‹#›</a:t>
            </a:fld>
            <a:endParaRPr lang="en-US"/>
          </a:p>
        </p:txBody>
      </p:sp>
    </p:spTree>
    <p:extLst>
      <p:ext uri="{BB962C8B-B14F-4D97-AF65-F5344CB8AC3E}">
        <p14:creationId xmlns:p14="http://schemas.microsoft.com/office/powerpoint/2010/main" val="623307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85532C-5512-4794-884F-7FA05098AA8E}"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0ECEE6-A3C0-4A47-87F3-42E437BBE24E}" type="slidenum">
              <a:rPr lang="en-US" smtClean="0"/>
              <a:t>‹#›</a:t>
            </a:fld>
            <a:endParaRPr lang="en-US"/>
          </a:p>
        </p:txBody>
      </p:sp>
    </p:spTree>
    <p:extLst>
      <p:ext uri="{BB962C8B-B14F-4D97-AF65-F5344CB8AC3E}">
        <p14:creationId xmlns:p14="http://schemas.microsoft.com/office/powerpoint/2010/main" val="1044154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85532C-5512-4794-884F-7FA05098AA8E}"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0ECEE6-A3C0-4A47-87F3-42E437BBE24E}" type="slidenum">
              <a:rPr lang="en-US" smtClean="0"/>
              <a:t>‹#›</a:t>
            </a:fld>
            <a:endParaRPr lang="en-US"/>
          </a:p>
        </p:txBody>
      </p:sp>
    </p:spTree>
    <p:extLst>
      <p:ext uri="{BB962C8B-B14F-4D97-AF65-F5344CB8AC3E}">
        <p14:creationId xmlns:p14="http://schemas.microsoft.com/office/powerpoint/2010/main" val="2127888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85532C-5512-4794-884F-7FA05098AA8E}" type="datetimeFigureOut">
              <a:rPr lang="en-US" smtClean="0"/>
              <a:t>9/19/2019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0ECEE6-A3C0-4A47-87F3-42E437BBE24E}" type="slidenum">
              <a:rPr lang="en-US" smtClean="0"/>
              <a:t>‹#›</a:t>
            </a:fld>
            <a:endParaRPr lang="en-US"/>
          </a:p>
        </p:txBody>
      </p:sp>
    </p:spTree>
    <p:extLst>
      <p:ext uri="{BB962C8B-B14F-4D97-AF65-F5344CB8AC3E}">
        <p14:creationId xmlns:p14="http://schemas.microsoft.com/office/powerpoint/2010/main" val="39259158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5.png"/></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image" Target="../media/image2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22363"/>
            <a:ext cx="12192000" cy="2387600"/>
          </a:xfrm>
        </p:spPr>
        <p:txBody>
          <a:bodyPr>
            <a:normAutofit/>
          </a:bodyPr>
          <a:lstStyle/>
          <a:p>
            <a:r>
              <a:rPr lang="en-US" smtClean="0"/>
              <a:t>2.3 </a:t>
            </a:r>
            <a:r>
              <a:rPr lang="en-US" dirty="0" smtClean="0"/>
              <a:t>Measures of Central Tendency (mean, median, mode)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16947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779103" y="0"/>
                <a:ext cx="10515600" cy="1325563"/>
              </a:xfrm>
            </p:spPr>
            <p:txBody>
              <a:bodyPr>
                <a:normAutofit fontScale="90000"/>
              </a:bodyPr>
              <a:lstStyle/>
              <a:p>
                <a:r>
                  <a:rPr lang="en-US" dirty="0" smtClean="0"/>
                  <a:t>Finding a weighted mean (</a:t>
                </a:r>
                <a14:m>
                  <m:oMath xmlns:m="http://schemas.openxmlformats.org/officeDocument/2006/math">
                    <m:acc>
                      <m:accPr>
                        <m:chr m:val="̅"/>
                        <m:ctrlPr>
                          <a:rPr lang="en-US" i="1" smtClean="0">
                            <a:solidFill>
                              <a:srgbClr val="FF0000"/>
                            </a:solidFill>
                            <a:latin typeface="Cambria Math" panose="02040503050406030204" pitchFamily="18" charset="0"/>
                          </a:rPr>
                        </m:ctrlPr>
                      </m:accPr>
                      <m:e>
                        <m:r>
                          <a:rPr lang="en-US" b="0" i="1" smtClean="0">
                            <a:solidFill>
                              <a:srgbClr val="FF0000"/>
                            </a:solidFill>
                            <a:latin typeface="Cambria Math" panose="02040503050406030204" pitchFamily="18" charset="0"/>
                          </a:rPr>
                          <m:t>𝑥</m:t>
                        </m:r>
                      </m:e>
                    </m:acc>
                    <m:r>
                      <a:rPr lang="en-US" b="0" i="1" smtClean="0">
                        <a:solidFill>
                          <a:srgbClr val="FF0000"/>
                        </a:solidFill>
                        <a:latin typeface="Cambria Math" panose="02040503050406030204" pitchFamily="18" charset="0"/>
                      </a:rPr>
                      <m:t>=</m:t>
                    </m:r>
                    <m:f>
                      <m:fPr>
                        <m:ctrlPr>
                          <a:rPr lang="en-US" b="0" i="1" smtClean="0">
                            <a:solidFill>
                              <a:srgbClr val="FF0000"/>
                            </a:solidFill>
                            <a:latin typeface="Cambria Math" panose="02040503050406030204" pitchFamily="18" charset="0"/>
                            <a:ea typeface="Cambria Math" panose="02040503050406030204" pitchFamily="18" charset="0"/>
                          </a:rPr>
                        </m:ctrlPr>
                      </m:fPr>
                      <m:num>
                        <m:r>
                          <m:rPr>
                            <m:sty m:val="p"/>
                          </m:rPr>
                          <a:rPr lang="el-GR" b="0" i="1" smtClean="0">
                            <a:solidFill>
                              <a:srgbClr val="FF0000"/>
                            </a:solidFill>
                            <a:latin typeface="Cambria Math" panose="02040503050406030204" pitchFamily="18" charset="0"/>
                            <a:ea typeface="Cambria Math" panose="02040503050406030204" pitchFamily="18" charset="0"/>
                          </a:rPr>
                          <m:t>Σ</m:t>
                        </m:r>
                        <m:r>
                          <a:rPr lang="en-US" b="0" i="1" smtClean="0">
                            <a:solidFill>
                              <a:srgbClr val="FF0000"/>
                            </a:solidFill>
                            <a:latin typeface="Cambria Math" panose="02040503050406030204" pitchFamily="18" charset="0"/>
                          </a:rPr>
                          <m:t>𝑥</m:t>
                        </m:r>
                        <m:r>
                          <a:rPr lang="en-US" b="0" i="1" smtClean="0">
                            <a:solidFill>
                              <a:srgbClr val="FF0000"/>
                            </a:solidFill>
                            <a:latin typeface="Cambria Math" panose="02040503050406030204" pitchFamily="18" charset="0"/>
                            <a:ea typeface="Cambria Math" panose="02040503050406030204" pitchFamily="18" charset="0"/>
                          </a:rPr>
                          <m:t>∙</m:t>
                        </m:r>
                        <m:r>
                          <a:rPr lang="en-US" b="0" i="1" smtClean="0">
                            <a:solidFill>
                              <a:srgbClr val="FF0000"/>
                            </a:solidFill>
                            <a:latin typeface="Cambria Math" panose="02040503050406030204" pitchFamily="18" charset="0"/>
                            <a:ea typeface="Cambria Math" panose="02040503050406030204" pitchFamily="18" charset="0"/>
                          </a:rPr>
                          <m:t>𝑤</m:t>
                        </m:r>
                      </m:num>
                      <m:den>
                        <m:r>
                          <m:rPr>
                            <m:sty m:val="p"/>
                          </m:rPr>
                          <a:rPr lang="el-GR" b="0" i="1" smtClean="0">
                            <a:solidFill>
                              <a:srgbClr val="FF0000"/>
                            </a:solidFill>
                            <a:latin typeface="Cambria Math" panose="02040503050406030204" pitchFamily="18" charset="0"/>
                            <a:ea typeface="Cambria Math" panose="02040503050406030204" pitchFamily="18" charset="0"/>
                          </a:rPr>
                          <m:t>Σ</m:t>
                        </m:r>
                        <m:r>
                          <a:rPr lang="en-US" b="0" i="1" smtClean="0">
                            <a:solidFill>
                              <a:srgbClr val="FF0000"/>
                            </a:solidFill>
                            <a:latin typeface="Cambria Math" panose="02040503050406030204" pitchFamily="18" charset="0"/>
                            <a:ea typeface="Cambria Math" panose="02040503050406030204" pitchFamily="18" charset="0"/>
                          </a:rPr>
                          <m:t>𝑤</m:t>
                        </m:r>
                      </m:den>
                    </m:f>
                  </m:oMath>
                </a14:m>
                <a:r>
                  <a:rPr lang="en-US" dirty="0" smtClean="0">
                    <a:solidFill>
                      <a:srgbClr val="FF0000"/>
                    </a:solidFill>
                  </a:rPr>
                  <a:t>, </a:t>
                </a:r>
                <a14:m>
                  <m:oMath xmlns:m="http://schemas.openxmlformats.org/officeDocument/2006/math">
                    <m:r>
                      <a:rPr lang="en-US" b="0" i="1" smtClean="0">
                        <a:solidFill>
                          <a:srgbClr val="FF0000"/>
                        </a:solidFill>
                        <a:latin typeface="Cambria Math" panose="02040503050406030204" pitchFamily="18" charset="0"/>
                      </a:rPr>
                      <m:t>𝑤</m:t>
                    </m:r>
                    <m:r>
                      <a:rPr lang="en-US" b="0" i="1" smtClean="0">
                        <a:solidFill>
                          <a:srgbClr val="FF0000"/>
                        </a:solidFill>
                        <a:latin typeface="Cambria Math" panose="02040503050406030204" pitchFamily="18" charset="0"/>
                      </a:rPr>
                      <m:t>=</m:t>
                    </m:r>
                  </m:oMath>
                </a14:m>
                <a:r>
                  <a:rPr lang="en-US" dirty="0" smtClean="0">
                    <a:solidFill>
                      <a:srgbClr val="FF0000"/>
                    </a:solidFill>
                  </a:rPr>
                  <a:t> weight</a:t>
                </a:r>
                <a:r>
                  <a:rPr lang="en-US" dirty="0" smtClean="0"/>
                  <a:t>)</a:t>
                </a:r>
                <a:endParaRPr lang="en-US"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779103" y="0"/>
                <a:ext cx="10515600" cy="1325563"/>
              </a:xfrm>
              <a:blipFill rotWithShape="0">
                <a:blip r:embed="rId2"/>
                <a:stretch>
                  <a:fillRect l="-2087"/>
                </a:stretch>
              </a:blipFill>
            </p:spPr>
            <p:txBody>
              <a:bodyPr/>
              <a:lstStyle/>
              <a:p>
                <a:r>
                  <a:rPr lang="en-US">
                    <a:noFill/>
                  </a:rPr>
                  <a:t> </a:t>
                </a:r>
              </a:p>
            </p:txBody>
          </p:sp>
        </mc:Fallback>
      </mc:AlternateContent>
      <p:pic>
        <p:nvPicPr>
          <p:cNvPr id="4" name="Picture 3"/>
          <p:cNvPicPr>
            <a:picLocks noChangeAspect="1"/>
          </p:cNvPicPr>
          <p:nvPr/>
        </p:nvPicPr>
        <p:blipFill>
          <a:blip r:embed="rId3"/>
          <a:stretch>
            <a:fillRect/>
          </a:stretch>
        </p:blipFill>
        <p:spPr>
          <a:xfrm>
            <a:off x="212366" y="1306937"/>
            <a:ext cx="11649075" cy="2493686"/>
          </a:xfrm>
          <a:prstGeom prst="rect">
            <a:avLst/>
          </a:prstGeom>
        </p:spPr>
      </p:pic>
      <p:sp>
        <p:nvSpPr>
          <p:cNvPr id="5" name="TextBox 4"/>
          <p:cNvSpPr txBox="1"/>
          <p:nvPr/>
        </p:nvSpPr>
        <p:spPr>
          <a:xfrm>
            <a:off x="360608" y="4380173"/>
            <a:ext cx="9182637" cy="523220"/>
          </a:xfrm>
          <a:prstGeom prst="rect">
            <a:avLst/>
          </a:prstGeom>
          <a:noFill/>
        </p:spPr>
        <p:txBody>
          <a:bodyPr wrap="square" rtlCol="0">
            <a:spAutoFit/>
          </a:bodyPr>
          <a:lstStyle/>
          <a:p>
            <a:r>
              <a:rPr lang="en-US" sz="2800" dirty="0"/>
              <a:t>I</a:t>
            </a:r>
            <a:r>
              <a:rPr lang="en-US" sz="2800" dirty="0" smtClean="0"/>
              <a:t>t will help to organize the data into a table of some sort.</a:t>
            </a:r>
            <a:endParaRPr lang="en-US" sz="2800" dirty="0"/>
          </a:p>
        </p:txBody>
      </p:sp>
    </p:spTree>
    <p:extLst>
      <p:ext uri="{BB962C8B-B14F-4D97-AF65-F5344CB8AC3E}">
        <p14:creationId xmlns:p14="http://schemas.microsoft.com/office/powerpoint/2010/main" val="176302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3823"/>
            <a:ext cx="10515600" cy="1325563"/>
          </a:xfrm>
        </p:spPr>
        <p:txBody>
          <a:bodyPr/>
          <a:lstStyle/>
          <a:p>
            <a:r>
              <a:rPr lang="en-US" dirty="0" smtClean="0"/>
              <a:t>Finding a weighted mean cont.</a:t>
            </a:r>
            <a:endParaRPr lang="en-US" dirty="0"/>
          </a:p>
        </p:txBody>
      </p:sp>
      <p:pic>
        <p:nvPicPr>
          <p:cNvPr id="4" name="Picture 3"/>
          <p:cNvPicPr>
            <a:picLocks noChangeAspect="1"/>
          </p:cNvPicPr>
          <p:nvPr/>
        </p:nvPicPr>
        <p:blipFill>
          <a:blip r:embed="rId2"/>
          <a:stretch>
            <a:fillRect/>
          </a:stretch>
        </p:blipFill>
        <p:spPr>
          <a:xfrm>
            <a:off x="0" y="605374"/>
            <a:ext cx="12192000" cy="4018142"/>
          </a:xfrm>
          <a:prstGeom prst="rect">
            <a:avLst/>
          </a:prstGeom>
        </p:spPr>
      </p:pic>
      <mc:AlternateContent xmlns:mc="http://schemas.openxmlformats.org/markup-compatibility/2006" xmlns:a14="http://schemas.microsoft.com/office/drawing/2010/main">
        <mc:Choice Requires="a14">
          <p:sp>
            <p:nvSpPr>
              <p:cNvPr id="6" name="TextBox 5"/>
              <p:cNvSpPr txBox="1"/>
              <p:nvPr/>
            </p:nvSpPr>
            <p:spPr>
              <a:xfrm>
                <a:off x="347730" y="4816699"/>
                <a:ext cx="8680360" cy="712631"/>
              </a:xfrm>
              <a:prstGeom prst="rect">
                <a:avLst/>
              </a:prstGeom>
              <a:noFill/>
            </p:spPr>
            <p:txBody>
              <a:bodyPr wrap="square" rtlCol="0">
                <a:spAutoFit/>
              </a:bodyPr>
              <a:lstStyle/>
              <a:p>
                <a:r>
                  <a:rPr lang="en-US" sz="2800" dirty="0" smtClean="0">
                    <a:solidFill>
                      <a:schemeClr val="tx1"/>
                    </a:solidFill>
                  </a:rPr>
                  <a:t>Plugging it into the formula: </a:t>
                </a:r>
                <a14:m>
                  <m:oMath xmlns:m="http://schemas.openxmlformats.org/officeDocument/2006/math">
                    <m:acc>
                      <m:accPr>
                        <m:chr m:val="̅"/>
                        <m:ctrlPr>
                          <a:rPr lang="en-US" sz="2800" i="1" smtClean="0">
                            <a:solidFill>
                              <a:schemeClr val="tx1"/>
                            </a:solidFill>
                            <a:latin typeface="Cambria Math" panose="02040503050406030204" pitchFamily="18" charset="0"/>
                          </a:rPr>
                        </m:ctrlPr>
                      </m:accPr>
                      <m:e>
                        <m:r>
                          <a:rPr lang="en-US" sz="2800" b="0" i="1" smtClean="0">
                            <a:solidFill>
                              <a:schemeClr val="tx1"/>
                            </a:solidFill>
                            <a:latin typeface="Cambria Math" panose="02040503050406030204" pitchFamily="18" charset="0"/>
                          </a:rPr>
                          <m:t>𝑥</m:t>
                        </m:r>
                      </m:e>
                    </m:acc>
                    <m:r>
                      <a:rPr lang="en-US" sz="2800" b="0" i="1" smtClean="0">
                        <a:solidFill>
                          <a:schemeClr val="tx1"/>
                        </a:solidFill>
                        <a:latin typeface="Cambria Math" panose="02040503050406030204" pitchFamily="18" charset="0"/>
                      </a:rPr>
                      <m:t>=</m:t>
                    </m:r>
                    <m:f>
                      <m:fPr>
                        <m:ctrlPr>
                          <a:rPr lang="en-US" sz="2800" b="0" i="1" smtClean="0">
                            <a:solidFill>
                              <a:schemeClr val="tx1"/>
                            </a:solidFill>
                            <a:latin typeface="Cambria Math" panose="02040503050406030204" pitchFamily="18" charset="0"/>
                            <a:ea typeface="Cambria Math" panose="02040503050406030204" pitchFamily="18" charset="0"/>
                          </a:rPr>
                        </m:ctrlPr>
                      </m:fPr>
                      <m:num>
                        <m:r>
                          <m:rPr>
                            <m:sty m:val="p"/>
                          </m:rPr>
                          <a:rPr lang="el-GR" sz="2800" b="0" i="1" smtClean="0">
                            <a:solidFill>
                              <a:schemeClr val="tx1"/>
                            </a:solidFill>
                            <a:latin typeface="Cambria Math" panose="02040503050406030204" pitchFamily="18" charset="0"/>
                            <a:ea typeface="Cambria Math" panose="02040503050406030204" pitchFamily="18" charset="0"/>
                          </a:rPr>
                          <m:t>Σ</m:t>
                        </m:r>
                        <m:r>
                          <a:rPr lang="en-US" sz="2800" b="0" i="1" smtClean="0">
                            <a:solidFill>
                              <a:schemeClr val="tx1"/>
                            </a:solidFill>
                            <a:latin typeface="Cambria Math" panose="02040503050406030204" pitchFamily="18" charset="0"/>
                          </a:rPr>
                          <m:t>𝑥</m:t>
                        </m:r>
                        <m:r>
                          <a:rPr lang="en-US" sz="2800" b="0" i="1" smtClean="0">
                            <a:solidFill>
                              <a:schemeClr val="tx1"/>
                            </a:solidFill>
                            <a:latin typeface="Cambria Math" panose="02040503050406030204" pitchFamily="18" charset="0"/>
                            <a:ea typeface="Cambria Math" panose="02040503050406030204" pitchFamily="18" charset="0"/>
                          </a:rPr>
                          <m:t>∙</m:t>
                        </m:r>
                        <m:r>
                          <a:rPr lang="en-US" sz="2800" b="0" i="1" smtClean="0">
                            <a:solidFill>
                              <a:schemeClr val="tx1"/>
                            </a:solidFill>
                            <a:latin typeface="Cambria Math" panose="02040503050406030204" pitchFamily="18" charset="0"/>
                            <a:ea typeface="Cambria Math" panose="02040503050406030204" pitchFamily="18" charset="0"/>
                          </a:rPr>
                          <m:t>𝑤</m:t>
                        </m:r>
                      </m:num>
                      <m:den>
                        <m:r>
                          <m:rPr>
                            <m:sty m:val="p"/>
                          </m:rPr>
                          <a:rPr lang="el-GR" sz="2800" b="0" i="1" smtClean="0">
                            <a:solidFill>
                              <a:schemeClr val="tx1"/>
                            </a:solidFill>
                            <a:latin typeface="Cambria Math" panose="02040503050406030204" pitchFamily="18" charset="0"/>
                            <a:ea typeface="Cambria Math" panose="02040503050406030204" pitchFamily="18" charset="0"/>
                          </a:rPr>
                          <m:t>Σ</m:t>
                        </m:r>
                        <m:r>
                          <a:rPr lang="en-US" sz="2800" b="0" i="1" smtClean="0">
                            <a:solidFill>
                              <a:schemeClr val="tx1"/>
                            </a:solidFill>
                            <a:latin typeface="Cambria Math" panose="02040503050406030204" pitchFamily="18" charset="0"/>
                            <a:ea typeface="Cambria Math" panose="02040503050406030204" pitchFamily="18" charset="0"/>
                          </a:rPr>
                          <m:t>𝑤</m:t>
                        </m:r>
                      </m:den>
                    </m:f>
                    <m:r>
                      <a:rPr lang="en-US" sz="2800" b="0" i="1" smtClean="0">
                        <a:solidFill>
                          <a:schemeClr val="tx1"/>
                        </a:solidFill>
                        <a:latin typeface="Cambria Math" panose="02040503050406030204" pitchFamily="18" charset="0"/>
                        <a:ea typeface="Cambria Math" panose="02040503050406030204" pitchFamily="18" charset="0"/>
                      </a:rPr>
                      <m:t>=</m:t>
                    </m:r>
                    <m:f>
                      <m:fPr>
                        <m:ctrlPr>
                          <a:rPr lang="en-US" sz="2800" b="0" i="1" smtClean="0">
                            <a:solidFill>
                              <a:schemeClr val="tx1"/>
                            </a:solidFill>
                            <a:latin typeface="Cambria Math" panose="02040503050406030204" pitchFamily="18" charset="0"/>
                          </a:rPr>
                        </m:ctrlPr>
                      </m:fPr>
                      <m:num>
                        <m:r>
                          <a:rPr lang="en-US" sz="2800" b="0" i="1" smtClean="0">
                            <a:solidFill>
                              <a:schemeClr val="tx1"/>
                            </a:solidFill>
                            <a:latin typeface="Cambria Math" panose="02040503050406030204" pitchFamily="18" charset="0"/>
                          </a:rPr>
                          <m:t>88.6</m:t>
                        </m:r>
                      </m:num>
                      <m:den>
                        <m:r>
                          <a:rPr lang="en-US" sz="2800" b="0" i="1" smtClean="0">
                            <a:solidFill>
                              <a:schemeClr val="tx1"/>
                            </a:solidFill>
                            <a:latin typeface="Cambria Math" panose="02040503050406030204" pitchFamily="18" charset="0"/>
                          </a:rPr>
                          <m:t>1</m:t>
                        </m:r>
                      </m:den>
                    </m:f>
                    <m:r>
                      <a:rPr lang="en-US" sz="2800" b="0" i="1" smtClean="0">
                        <a:solidFill>
                          <a:schemeClr val="tx1"/>
                        </a:solidFill>
                        <a:latin typeface="Cambria Math" panose="02040503050406030204" pitchFamily="18" charset="0"/>
                      </a:rPr>
                      <m:t>=88.6</m:t>
                    </m:r>
                  </m:oMath>
                </a14:m>
                <a:endParaRPr lang="en-US" sz="2800" dirty="0">
                  <a:solidFill>
                    <a:schemeClr val="tx1"/>
                  </a:solidFill>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347730" y="4816699"/>
                <a:ext cx="8680360" cy="712631"/>
              </a:xfrm>
              <a:prstGeom prst="rect">
                <a:avLst/>
              </a:prstGeom>
              <a:blipFill rotWithShape="0">
                <a:blip r:embed="rId3"/>
                <a:stretch>
                  <a:fillRect l="-1404" b="-11111"/>
                </a:stretch>
              </a:blipFill>
            </p:spPr>
            <p:txBody>
              <a:bodyPr/>
              <a:lstStyle/>
              <a:p>
                <a:r>
                  <a:rPr lang="en-US">
                    <a:noFill/>
                  </a:rPr>
                  <a:t> </a:t>
                </a:r>
              </a:p>
            </p:txBody>
          </p:sp>
        </mc:Fallback>
      </mc:AlternateContent>
    </p:spTree>
    <p:extLst>
      <p:ext uri="{BB962C8B-B14F-4D97-AF65-F5344CB8AC3E}">
        <p14:creationId xmlns:p14="http://schemas.microsoft.com/office/powerpoint/2010/main" val="3578026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 a weighted mean cont.</a:t>
            </a:r>
          </a:p>
        </p:txBody>
      </p:sp>
      <p:sp>
        <p:nvSpPr>
          <p:cNvPr id="3" name="Content Placeholder 2"/>
          <p:cNvSpPr>
            <a:spLocks noGrp="1"/>
          </p:cNvSpPr>
          <p:nvPr>
            <p:ph idx="1"/>
          </p:nvPr>
        </p:nvSpPr>
        <p:spPr/>
        <p:txBody>
          <a:bodyPr/>
          <a:lstStyle/>
          <a:p>
            <a:r>
              <a:rPr lang="en-US" dirty="0" smtClean="0"/>
              <a:t>For the month of May, a checking account has a balance of $523 for 15 days, $1985 for 5 days, $1410 for 5 days, and $348 for 6 days. What is the account’s mean daily </a:t>
            </a:r>
            <a:r>
              <a:rPr lang="en-US" smtClean="0"/>
              <a:t>balance for May?</a:t>
            </a:r>
            <a:endParaRPr lang="en-US"/>
          </a:p>
        </p:txBody>
      </p:sp>
    </p:spTree>
    <p:extLst>
      <p:ext uri="{BB962C8B-B14F-4D97-AF65-F5344CB8AC3E}">
        <p14:creationId xmlns:p14="http://schemas.microsoft.com/office/powerpoint/2010/main" val="39888974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 of a Frequency Distribution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Make sure the equation is written in your notes, be careful it is an approximation.</a:t>
                </a:r>
              </a:p>
              <a:p>
                <a:endParaRPr lang="en-US" dirty="0"/>
              </a:p>
              <a:p>
                <a:endParaRPr lang="en-US" dirty="0" smtClean="0"/>
              </a:p>
              <a:p>
                <a:endParaRPr lang="en-US" dirty="0"/>
              </a:p>
              <a:p>
                <a14:m>
                  <m:oMath xmlns:m="http://schemas.openxmlformats.org/officeDocument/2006/math">
                    <m:r>
                      <a:rPr lang="en-US" b="0" i="1" smtClean="0">
                        <a:latin typeface="Cambria Math" panose="02040503050406030204" pitchFamily="18" charset="0"/>
                      </a:rPr>
                      <m:t>𝑥</m:t>
                    </m:r>
                    <m:r>
                      <a:rPr lang="en-US" b="0" i="1" smtClean="0">
                        <a:latin typeface="Cambria Math" panose="02040503050406030204" pitchFamily="18" charset="0"/>
                      </a:rPr>
                      <m:t>=</m:t>
                    </m:r>
                  </m:oMath>
                </a14:m>
                <a:r>
                  <a:rPr lang="en-US" dirty="0" smtClean="0"/>
                  <a:t>the midpoint of a class</a:t>
                </a:r>
              </a:p>
              <a:p>
                <a14:m>
                  <m:oMath xmlns:m="http://schemas.openxmlformats.org/officeDocument/2006/math">
                    <m:r>
                      <a:rPr lang="en-US" b="0" i="1" smtClean="0">
                        <a:latin typeface="Cambria Math" panose="02040503050406030204" pitchFamily="18" charset="0"/>
                      </a:rPr>
                      <m:t>𝑓</m:t>
                    </m:r>
                    <m:r>
                      <a:rPr lang="en-US" b="0" i="1" smtClean="0">
                        <a:latin typeface="Cambria Math" panose="02040503050406030204" pitchFamily="18" charset="0"/>
                      </a:rPr>
                      <m:t>=</m:t>
                    </m:r>
                  </m:oMath>
                </a14:m>
                <a:r>
                  <a:rPr lang="en-US" dirty="0" smtClean="0"/>
                  <a:t> the frequency of the corresponding class</a:t>
                </a:r>
              </a:p>
              <a:p>
                <a14:m>
                  <m:oMath xmlns:m="http://schemas.openxmlformats.org/officeDocument/2006/math">
                    <m:r>
                      <a:rPr lang="en-US" b="0" i="1" smtClean="0">
                        <a:latin typeface="Cambria Math" panose="02040503050406030204" pitchFamily="18" charset="0"/>
                      </a:rPr>
                      <m:t>𝑛</m:t>
                    </m:r>
                    <m:r>
                      <a:rPr lang="en-US" b="0" i="1" smtClean="0">
                        <a:latin typeface="Cambria Math" panose="02040503050406030204" pitchFamily="18" charset="0"/>
                      </a:rPr>
                      <m:t>=</m:t>
                    </m:r>
                  </m:oMath>
                </a14:m>
                <a:r>
                  <a:rPr lang="en-US" dirty="0" smtClean="0"/>
                  <a:t> the total number of frequencies</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43" t="-2241"/>
                </a:stretch>
              </a:blipFill>
            </p:spPr>
            <p:txBody>
              <a:bodyPr/>
              <a:lstStyle/>
              <a:p>
                <a:r>
                  <a:rPr lang="en-US">
                    <a:noFill/>
                  </a:rPr>
                  <a:t> </a:t>
                </a:r>
              </a:p>
            </p:txBody>
          </p:sp>
        </mc:Fallback>
      </mc:AlternateContent>
      <p:pic>
        <p:nvPicPr>
          <p:cNvPr id="4" name="Picture 3"/>
          <p:cNvPicPr>
            <a:picLocks noChangeAspect="1"/>
          </p:cNvPicPr>
          <p:nvPr/>
        </p:nvPicPr>
        <p:blipFill>
          <a:blip r:embed="rId3"/>
          <a:stretch>
            <a:fillRect/>
          </a:stretch>
        </p:blipFill>
        <p:spPr>
          <a:xfrm>
            <a:off x="263748" y="2721790"/>
            <a:ext cx="8906009" cy="1279504"/>
          </a:xfrm>
          <a:prstGeom prst="rect">
            <a:avLst/>
          </a:prstGeom>
        </p:spPr>
      </p:pic>
    </p:spTree>
    <p:extLst>
      <p:ext uri="{BB962C8B-B14F-4D97-AF65-F5344CB8AC3E}">
        <p14:creationId xmlns:p14="http://schemas.microsoft.com/office/powerpoint/2010/main" val="1277847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0182"/>
            <a:ext cx="10515600" cy="1325563"/>
          </a:xfrm>
        </p:spPr>
        <p:txBody>
          <a:bodyPr/>
          <a:lstStyle/>
          <a:p>
            <a:r>
              <a:rPr lang="en-US" dirty="0" smtClean="0"/>
              <a:t>Finding the Mean of a Frequency Distribution</a:t>
            </a:r>
            <a:endParaRPr lang="en-US" dirty="0"/>
          </a:p>
        </p:txBody>
      </p:sp>
      <p:sp>
        <p:nvSpPr>
          <p:cNvPr id="3" name="Content Placeholder 2"/>
          <p:cNvSpPr>
            <a:spLocks noGrp="1"/>
          </p:cNvSpPr>
          <p:nvPr>
            <p:ph idx="1"/>
          </p:nvPr>
        </p:nvSpPr>
        <p:spPr>
          <a:xfrm>
            <a:off x="838200" y="692284"/>
            <a:ext cx="10515600" cy="1355457"/>
          </a:xfrm>
        </p:spPr>
        <p:txBody>
          <a:bodyPr>
            <a:normAutofit/>
          </a:bodyPr>
          <a:lstStyle/>
          <a:p>
            <a:r>
              <a:rPr lang="en-US" dirty="0" smtClean="0"/>
              <a:t>Use the frequency distribution at the left to approximate the mean number of minutes that a sample of Internet subscribers spent online during their most recent session.</a:t>
            </a:r>
          </a:p>
          <a:p>
            <a:endParaRPr lang="en-US" dirty="0"/>
          </a:p>
        </p:txBody>
      </p:sp>
      <mc:AlternateContent xmlns:mc="http://schemas.openxmlformats.org/markup-compatibility/2006" xmlns:a14="http://schemas.microsoft.com/office/drawing/2010/main">
        <mc:Choice Requires="a14">
          <p:sp>
            <p:nvSpPr>
              <p:cNvPr id="6" name="TextBox 5"/>
              <p:cNvSpPr txBox="1"/>
              <p:nvPr/>
            </p:nvSpPr>
            <p:spPr>
              <a:xfrm>
                <a:off x="5164427" y="2446986"/>
                <a:ext cx="6774287" cy="1135183"/>
              </a:xfrm>
              <a:prstGeom prst="rect">
                <a:avLst/>
              </a:prstGeom>
              <a:noFill/>
            </p:spPr>
            <p:txBody>
              <a:bodyPr wrap="square" rtlCol="0">
                <a:spAutoFit/>
              </a:bodyPr>
              <a:lstStyle/>
              <a:p>
                <a:r>
                  <a:rPr lang="en-US" sz="2800" dirty="0" smtClean="0"/>
                  <a:t>Once again, plugging the information into the formula would be </a:t>
                </a:r>
                <a14:m>
                  <m:oMath xmlns:m="http://schemas.openxmlformats.org/officeDocument/2006/math">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2089.0</m:t>
                        </m:r>
                      </m:num>
                      <m:den>
                        <m:r>
                          <a:rPr lang="en-US" sz="2800" b="0" i="1" smtClean="0">
                            <a:latin typeface="Cambria Math" panose="02040503050406030204" pitchFamily="18" charset="0"/>
                          </a:rPr>
                          <m:t>50</m:t>
                        </m:r>
                      </m:den>
                    </m:f>
                    <m:r>
                      <a:rPr lang="en-US" sz="2800" i="1">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41.8</m:t>
                    </m:r>
                  </m:oMath>
                </a14:m>
                <a:r>
                  <a:rPr lang="en-US" sz="2800" dirty="0" smtClean="0"/>
                  <a:t> minutes</a:t>
                </a:r>
                <a:endParaRPr lang="en-US" sz="2800" dirty="0"/>
              </a:p>
            </p:txBody>
          </p:sp>
        </mc:Choice>
        <mc:Fallback xmlns="">
          <p:sp>
            <p:nvSpPr>
              <p:cNvPr id="6" name="TextBox 5"/>
              <p:cNvSpPr txBox="1">
                <a:spLocks noRot="1" noChangeAspect="1" noMove="1" noResize="1" noEditPoints="1" noAdjustHandles="1" noChangeArrowheads="1" noChangeShapeType="1" noTextEdit="1"/>
              </p:cNvSpPr>
              <p:nvPr/>
            </p:nvSpPr>
            <p:spPr>
              <a:xfrm>
                <a:off x="5164427" y="2446986"/>
                <a:ext cx="6774287" cy="1135183"/>
              </a:xfrm>
              <a:prstGeom prst="rect">
                <a:avLst/>
              </a:prstGeom>
              <a:blipFill rotWithShape="0">
                <a:blip r:embed="rId3"/>
                <a:stretch>
                  <a:fillRect l="-1800" t="-4813" r="-2610" b="-6417"/>
                </a:stretch>
              </a:blipFill>
            </p:spPr>
            <p:txBody>
              <a:bodyPr/>
              <a:lstStyle/>
              <a:p>
                <a:r>
                  <a:rPr lang="en-US">
                    <a:noFill/>
                  </a:rPr>
                  <a:t> </a:t>
                </a:r>
              </a:p>
            </p:txBody>
          </p:sp>
        </mc:Fallback>
      </mc:AlternateContent>
      <p:pic>
        <p:nvPicPr>
          <p:cNvPr id="7" name="Picture 6"/>
          <p:cNvPicPr>
            <a:picLocks noChangeAspect="1"/>
          </p:cNvPicPr>
          <p:nvPr/>
        </p:nvPicPr>
        <p:blipFill>
          <a:blip r:embed="rId4"/>
          <a:stretch>
            <a:fillRect/>
          </a:stretch>
        </p:blipFill>
        <p:spPr>
          <a:xfrm>
            <a:off x="3297393" y="2047741"/>
            <a:ext cx="1781175" cy="4876800"/>
          </a:xfrm>
          <a:prstGeom prst="rect">
            <a:avLst/>
          </a:prstGeom>
        </p:spPr>
      </p:pic>
      <p:pic>
        <p:nvPicPr>
          <p:cNvPr id="8" name="Picture 7"/>
          <p:cNvPicPr>
            <a:picLocks noChangeAspect="1"/>
          </p:cNvPicPr>
          <p:nvPr/>
        </p:nvPicPr>
        <p:blipFill>
          <a:blip r:embed="rId5"/>
          <a:stretch>
            <a:fillRect/>
          </a:stretch>
        </p:blipFill>
        <p:spPr>
          <a:xfrm>
            <a:off x="239868" y="2025874"/>
            <a:ext cx="3057525" cy="4924425"/>
          </a:xfrm>
          <a:prstGeom prst="rect">
            <a:avLst/>
          </a:prstGeom>
        </p:spPr>
      </p:pic>
    </p:spTree>
    <p:extLst>
      <p:ext uri="{BB962C8B-B14F-4D97-AF65-F5344CB8AC3E}">
        <p14:creationId xmlns:p14="http://schemas.microsoft.com/office/powerpoint/2010/main" val="1800045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80">
                                          <p:stCondLst>
                                            <p:cond delay="0"/>
                                          </p:stCondLst>
                                        </p:cTn>
                                        <p:tgtEl>
                                          <p:spTgt spid="8"/>
                                        </p:tgtEl>
                                      </p:cBhvr>
                                    </p:animEffect>
                                    <p:anim calcmode="lin" valueType="num">
                                      <p:cBhvr>
                                        <p:cTn id="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3" dur="26">
                                          <p:stCondLst>
                                            <p:cond delay="650"/>
                                          </p:stCondLst>
                                        </p:cTn>
                                        <p:tgtEl>
                                          <p:spTgt spid="8"/>
                                        </p:tgtEl>
                                      </p:cBhvr>
                                      <p:to x="100000" y="60000"/>
                                    </p:animScale>
                                    <p:animScale>
                                      <p:cBhvr>
                                        <p:cTn id="14" dur="166" decel="50000">
                                          <p:stCondLst>
                                            <p:cond delay="676"/>
                                          </p:stCondLst>
                                        </p:cTn>
                                        <p:tgtEl>
                                          <p:spTgt spid="8"/>
                                        </p:tgtEl>
                                      </p:cBhvr>
                                      <p:to x="100000" y="100000"/>
                                    </p:animScale>
                                    <p:animScale>
                                      <p:cBhvr>
                                        <p:cTn id="15" dur="26">
                                          <p:stCondLst>
                                            <p:cond delay="1312"/>
                                          </p:stCondLst>
                                        </p:cTn>
                                        <p:tgtEl>
                                          <p:spTgt spid="8"/>
                                        </p:tgtEl>
                                      </p:cBhvr>
                                      <p:to x="100000" y="80000"/>
                                    </p:animScale>
                                    <p:animScale>
                                      <p:cBhvr>
                                        <p:cTn id="16" dur="166" decel="50000">
                                          <p:stCondLst>
                                            <p:cond delay="1338"/>
                                          </p:stCondLst>
                                        </p:cTn>
                                        <p:tgtEl>
                                          <p:spTgt spid="8"/>
                                        </p:tgtEl>
                                      </p:cBhvr>
                                      <p:to x="100000" y="100000"/>
                                    </p:animScale>
                                    <p:animScale>
                                      <p:cBhvr>
                                        <p:cTn id="17" dur="26">
                                          <p:stCondLst>
                                            <p:cond delay="1642"/>
                                          </p:stCondLst>
                                        </p:cTn>
                                        <p:tgtEl>
                                          <p:spTgt spid="8"/>
                                        </p:tgtEl>
                                      </p:cBhvr>
                                      <p:to x="100000" y="90000"/>
                                    </p:animScale>
                                    <p:animScale>
                                      <p:cBhvr>
                                        <p:cTn id="18" dur="166" decel="50000">
                                          <p:stCondLst>
                                            <p:cond delay="1668"/>
                                          </p:stCondLst>
                                        </p:cTn>
                                        <p:tgtEl>
                                          <p:spTgt spid="8"/>
                                        </p:tgtEl>
                                      </p:cBhvr>
                                      <p:to x="100000" y="100000"/>
                                    </p:animScale>
                                    <p:animScale>
                                      <p:cBhvr>
                                        <p:cTn id="19" dur="26">
                                          <p:stCondLst>
                                            <p:cond delay="1808"/>
                                          </p:stCondLst>
                                        </p:cTn>
                                        <p:tgtEl>
                                          <p:spTgt spid="8"/>
                                        </p:tgtEl>
                                      </p:cBhvr>
                                      <p:to x="100000" y="95000"/>
                                    </p:animScale>
                                    <p:animScale>
                                      <p:cBhvr>
                                        <p:cTn id="20" dur="166" decel="50000">
                                          <p:stCondLst>
                                            <p:cond delay="1834"/>
                                          </p:stCondLst>
                                        </p:cTn>
                                        <p:tgtEl>
                                          <p:spTgt spid="8"/>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down)">
                                      <p:cBhvr>
                                        <p:cTn id="25" dur="580">
                                          <p:stCondLst>
                                            <p:cond delay="0"/>
                                          </p:stCondLst>
                                        </p:cTn>
                                        <p:tgtEl>
                                          <p:spTgt spid="7"/>
                                        </p:tgtEl>
                                      </p:cBhvr>
                                    </p:animEffect>
                                    <p:anim calcmode="lin" valueType="num">
                                      <p:cBhvr>
                                        <p:cTn id="26"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1" dur="26">
                                          <p:stCondLst>
                                            <p:cond delay="650"/>
                                          </p:stCondLst>
                                        </p:cTn>
                                        <p:tgtEl>
                                          <p:spTgt spid="7"/>
                                        </p:tgtEl>
                                      </p:cBhvr>
                                      <p:to x="100000" y="60000"/>
                                    </p:animScale>
                                    <p:animScale>
                                      <p:cBhvr>
                                        <p:cTn id="32" dur="166" decel="50000">
                                          <p:stCondLst>
                                            <p:cond delay="676"/>
                                          </p:stCondLst>
                                        </p:cTn>
                                        <p:tgtEl>
                                          <p:spTgt spid="7"/>
                                        </p:tgtEl>
                                      </p:cBhvr>
                                      <p:to x="100000" y="100000"/>
                                    </p:animScale>
                                    <p:animScale>
                                      <p:cBhvr>
                                        <p:cTn id="33" dur="26">
                                          <p:stCondLst>
                                            <p:cond delay="1312"/>
                                          </p:stCondLst>
                                        </p:cTn>
                                        <p:tgtEl>
                                          <p:spTgt spid="7"/>
                                        </p:tgtEl>
                                      </p:cBhvr>
                                      <p:to x="100000" y="80000"/>
                                    </p:animScale>
                                    <p:animScale>
                                      <p:cBhvr>
                                        <p:cTn id="34" dur="166" decel="50000">
                                          <p:stCondLst>
                                            <p:cond delay="1338"/>
                                          </p:stCondLst>
                                        </p:cTn>
                                        <p:tgtEl>
                                          <p:spTgt spid="7"/>
                                        </p:tgtEl>
                                      </p:cBhvr>
                                      <p:to x="100000" y="100000"/>
                                    </p:animScale>
                                    <p:animScale>
                                      <p:cBhvr>
                                        <p:cTn id="35" dur="26">
                                          <p:stCondLst>
                                            <p:cond delay="1642"/>
                                          </p:stCondLst>
                                        </p:cTn>
                                        <p:tgtEl>
                                          <p:spTgt spid="7"/>
                                        </p:tgtEl>
                                      </p:cBhvr>
                                      <p:to x="100000" y="90000"/>
                                    </p:animScale>
                                    <p:animScale>
                                      <p:cBhvr>
                                        <p:cTn id="36" dur="166" decel="50000">
                                          <p:stCondLst>
                                            <p:cond delay="1668"/>
                                          </p:stCondLst>
                                        </p:cTn>
                                        <p:tgtEl>
                                          <p:spTgt spid="7"/>
                                        </p:tgtEl>
                                      </p:cBhvr>
                                      <p:to x="100000" y="100000"/>
                                    </p:animScale>
                                    <p:animScale>
                                      <p:cBhvr>
                                        <p:cTn id="37" dur="26">
                                          <p:stCondLst>
                                            <p:cond delay="1808"/>
                                          </p:stCondLst>
                                        </p:cTn>
                                        <p:tgtEl>
                                          <p:spTgt spid="7"/>
                                        </p:tgtEl>
                                      </p:cBhvr>
                                      <p:to x="100000" y="95000"/>
                                    </p:animScale>
                                    <p:animScale>
                                      <p:cBhvr>
                                        <p:cTn id="38" dur="166" decel="50000">
                                          <p:stCondLst>
                                            <p:cond delay="1834"/>
                                          </p:stCondLst>
                                        </p:cTn>
                                        <p:tgtEl>
                                          <p:spTgt spid="7"/>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wipe(down)">
                                      <p:cBhvr>
                                        <p:cTn id="43" dur="580">
                                          <p:stCondLst>
                                            <p:cond delay="0"/>
                                          </p:stCondLst>
                                        </p:cTn>
                                        <p:tgtEl>
                                          <p:spTgt spid="6"/>
                                        </p:tgtEl>
                                      </p:cBhvr>
                                    </p:animEffect>
                                    <p:anim calcmode="lin" valueType="num">
                                      <p:cBhvr>
                                        <p:cTn id="4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9" dur="26">
                                          <p:stCondLst>
                                            <p:cond delay="650"/>
                                          </p:stCondLst>
                                        </p:cTn>
                                        <p:tgtEl>
                                          <p:spTgt spid="6"/>
                                        </p:tgtEl>
                                      </p:cBhvr>
                                      <p:to x="100000" y="60000"/>
                                    </p:animScale>
                                    <p:animScale>
                                      <p:cBhvr>
                                        <p:cTn id="50" dur="166" decel="50000">
                                          <p:stCondLst>
                                            <p:cond delay="676"/>
                                          </p:stCondLst>
                                        </p:cTn>
                                        <p:tgtEl>
                                          <p:spTgt spid="6"/>
                                        </p:tgtEl>
                                      </p:cBhvr>
                                      <p:to x="100000" y="100000"/>
                                    </p:animScale>
                                    <p:animScale>
                                      <p:cBhvr>
                                        <p:cTn id="51" dur="26">
                                          <p:stCondLst>
                                            <p:cond delay="1312"/>
                                          </p:stCondLst>
                                        </p:cTn>
                                        <p:tgtEl>
                                          <p:spTgt spid="6"/>
                                        </p:tgtEl>
                                      </p:cBhvr>
                                      <p:to x="100000" y="80000"/>
                                    </p:animScale>
                                    <p:animScale>
                                      <p:cBhvr>
                                        <p:cTn id="52" dur="166" decel="50000">
                                          <p:stCondLst>
                                            <p:cond delay="1338"/>
                                          </p:stCondLst>
                                        </p:cTn>
                                        <p:tgtEl>
                                          <p:spTgt spid="6"/>
                                        </p:tgtEl>
                                      </p:cBhvr>
                                      <p:to x="100000" y="100000"/>
                                    </p:animScale>
                                    <p:animScale>
                                      <p:cBhvr>
                                        <p:cTn id="53" dur="26">
                                          <p:stCondLst>
                                            <p:cond delay="1642"/>
                                          </p:stCondLst>
                                        </p:cTn>
                                        <p:tgtEl>
                                          <p:spTgt spid="6"/>
                                        </p:tgtEl>
                                      </p:cBhvr>
                                      <p:to x="100000" y="90000"/>
                                    </p:animScale>
                                    <p:animScale>
                                      <p:cBhvr>
                                        <p:cTn id="54" dur="166" decel="50000">
                                          <p:stCondLst>
                                            <p:cond delay="1668"/>
                                          </p:stCondLst>
                                        </p:cTn>
                                        <p:tgtEl>
                                          <p:spTgt spid="6"/>
                                        </p:tgtEl>
                                      </p:cBhvr>
                                      <p:to x="100000" y="100000"/>
                                    </p:animScale>
                                    <p:animScale>
                                      <p:cBhvr>
                                        <p:cTn id="55" dur="26">
                                          <p:stCondLst>
                                            <p:cond delay="1808"/>
                                          </p:stCondLst>
                                        </p:cTn>
                                        <p:tgtEl>
                                          <p:spTgt spid="6"/>
                                        </p:tgtEl>
                                      </p:cBhvr>
                                      <p:to x="100000" y="95000"/>
                                    </p:animScale>
                                    <p:animScale>
                                      <p:cBhvr>
                                        <p:cTn id="56"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909883"/>
          </a:xfrm>
        </p:spPr>
        <p:txBody>
          <a:bodyPr/>
          <a:lstStyle/>
          <a:p>
            <a:r>
              <a:rPr lang="en-US" dirty="0" smtClean="0"/>
              <a:t>Shapes of distributions</a:t>
            </a:r>
            <a:endParaRPr lang="en-US" dirty="0"/>
          </a:p>
        </p:txBody>
      </p:sp>
      <p:pic>
        <p:nvPicPr>
          <p:cNvPr id="4" name="Picture 3"/>
          <p:cNvPicPr>
            <a:picLocks noChangeAspect="1"/>
          </p:cNvPicPr>
          <p:nvPr/>
        </p:nvPicPr>
        <p:blipFill>
          <a:blip r:embed="rId2"/>
          <a:stretch>
            <a:fillRect/>
          </a:stretch>
        </p:blipFill>
        <p:spPr>
          <a:xfrm>
            <a:off x="0" y="692575"/>
            <a:ext cx="3451538" cy="3014493"/>
          </a:xfrm>
          <a:prstGeom prst="rect">
            <a:avLst/>
          </a:prstGeom>
        </p:spPr>
      </p:pic>
      <p:pic>
        <p:nvPicPr>
          <p:cNvPr id="5" name="Picture 4"/>
          <p:cNvPicPr>
            <a:picLocks noChangeAspect="1"/>
          </p:cNvPicPr>
          <p:nvPr/>
        </p:nvPicPr>
        <p:blipFill>
          <a:blip r:embed="rId3"/>
          <a:stretch>
            <a:fillRect/>
          </a:stretch>
        </p:blipFill>
        <p:spPr>
          <a:xfrm>
            <a:off x="47735" y="4060815"/>
            <a:ext cx="3403803" cy="2797185"/>
          </a:xfrm>
          <a:prstGeom prst="rect">
            <a:avLst/>
          </a:prstGeom>
        </p:spPr>
      </p:pic>
      <p:pic>
        <p:nvPicPr>
          <p:cNvPr id="6" name="Picture 5"/>
          <p:cNvPicPr>
            <a:picLocks noChangeAspect="1"/>
          </p:cNvPicPr>
          <p:nvPr/>
        </p:nvPicPr>
        <p:blipFill>
          <a:blip r:embed="rId4"/>
          <a:stretch>
            <a:fillRect/>
          </a:stretch>
        </p:blipFill>
        <p:spPr>
          <a:xfrm>
            <a:off x="7997779" y="692575"/>
            <a:ext cx="3519551" cy="2921457"/>
          </a:xfrm>
          <a:prstGeom prst="rect">
            <a:avLst/>
          </a:prstGeom>
        </p:spPr>
      </p:pic>
      <p:pic>
        <p:nvPicPr>
          <p:cNvPr id="7" name="Picture 6"/>
          <p:cNvPicPr>
            <a:picLocks noChangeAspect="1"/>
          </p:cNvPicPr>
          <p:nvPr/>
        </p:nvPicPr>
        <p:blipFill>
          <a:blip r:embed="rId5"/>
          <a:stretch>
            <a:fillRect/>
          </a:stretch>
        </p:blipFill>
        <p:spPr>
          <a:xfrm>
            <a:off x="7997779" y="3936543"/>
            <a:ext cx="3597402" cy="2921457"/>
          </a:xfrm>
          <a:prstGeom prst="rect">
            <a:avLst/>
          </a:prstGeom>
        </p:spPr>
      </p:pic>
      <p:sp>
        <p:nvSpPr>
          <p:cNvPr id="8" name="TextBox 7"/>
          <p:cNvSpPr txBox="1"/>
          <p:nvPr/>
        </p:nvSpPr>
        <p:spPr>
          <a:xfrm>
            <a:off x="3298064" y="909883"/>
            <a:ext cx="1983347" cy="523220"/>
          </a:xfrm>
          <a:prstGeom prst="rect">
            <a:avLst/>
          </a:prstGeom>
          <a:noFill/>
        </p:spPr>
        <p:txBody>
          <a:bodyPr wrap="square" rtlCol="0">
            <a:spAutoFit/>
          </a:bodyPr>
          <a:lstStyle/>
          <a:p>
            <a:r>
              <a:rPr lang="en-US" sz="2800" dirty="0" smtClean="0"/>
              <a:t>Symmetric</a:t>
            </a:r>
            <a:endParaRPr lang="en-US" sz="2800" dirty="0"/>
          </a:p>
        </p:txBody>
      </p:sp>
      <p:sp>
        <p:nvSpPr>
          <p:cNvPr id="9" name="TextBox 8"/>
          <p:cNvSpPr txBox="1"/>
          <p:nvPr/>
        </p:nvSpPr>
        <p:spPr>
          <a:xfrm>
            <a:off x="3451538" y="4320830"/>
            <a:ext cx="1983347" cy="523220"/>
          </a:xfrm>
          <a:prstGeom prst="rect">
            <a:avLst/>
          </a:prstGeom>
          <a:noFill/>
        </p:spPr>
        <p:txBody>
          <a:bodyPr wrap="square" rtlCol="0">
            <a:spAutoFit/>
          </a:bodyPr>
          <a:lstStyle/>
          <a:p>
            <a:r>
              <a:rPr lang="en-US" sz="2800" dirty="0" smtClean="0"/>
              <a:t>Uniform</a:t>
            </a:r>
            <a:endParaRPr lang="en-US" sz="2800" dirty="0"/>
          </a:p>
        </p:txBody>
      </p:sp>
      <p:sp>
        <p:nvSpPr>
          <p:cNvPr id="10" name="TextBox 9"/>
          <p:cNvSpPr txBox="1"/>
          <p:nvPr/>
        </p:nvSpPr>
        <p:spPr>
          <a:xfrm>
            <a:off x="5818027" y="4320830"/>
            <a:ext cx="2180823" cy="523220"/>
          </a:xfrm>
          <a:prstGeom prst="rect">
            <a:avLst/>
          </a:prstGeom>
          <a:noFill/>
        </p:spPr>
        <p:txBody>
          <a:bodyPr wrap="square" rtlCol="0">
            <a:spAutoFit/>
          </a:bodyPr>
          <a:lstStyle/>
          <a:p>
            <a:r>
              <a:rPr lang="en-US" sz="2800" dirty="0" smtClean="0"/>
              <a:t>Skewed Right</a:t>
            </a:r>
            <a:endParaRPr lang="en-US" sz="2800" dirty="0"/>
          </a:p>
        </p:txBody>
      </p:sp>
      <p:sp>
        <p:nvSpPr>
          <p:cNvPr id="11" name="TextBox 10"/>
          <p:cNvSpPr txBox="1"/>
          <p:nvPr/>
        </p:nvSpPr>
        <p:spPr>
          <a:xfrm>
            <a:off x="5757928" y="918111"/>
            <a:ext cx="1983347" cy="523220"/>
          </a:xfrm>
          <a:prstGeom prst="rect">
            <a:avLst/>
          </a:prstGeom>
          <a:noFill/>
        </p:spPr>
        <p:txBody>
          <a:bodyPr wrap="square" rtlCol="0">
            <a:spAutoFit/>
          </a:bodyPr>
          <a:lstStyle/>
          <a:p>
            <a:r>
              <a:rPr lang="en-US" sz="2800" dirty="0" smtClean="0"/>
              <a:t>Skewed Left</a:t>
            </a:r>
            <a:endParaRPr lang="en-US" sz="2800" dirty="0"/>
          </a:p>
        </p:txBody>
      </p:sp>
    </p:spTree>
    <p:extLst>
      <p:ext uri="{BB962C8B-B14F-4D97-AF65-F5344CB8AC3E}">
        <p14:creationId xmlns:p14="http://schemas.microsoft.com/office/powerpoint/2010/main" val="174073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randombar(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randombar(horizontal)">
                                      <p:cBhvr>
                                        <p:cTn id="22" dur="500"/>
                                        <p:tgtEl>
                                          <p:spTgt spid="6"/>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randombar(horizontal)">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randombar(horizontal)">
                                      <p:cBhvr>
                                        <p:cTn id="30" dur="500"/>
                                        <p:tgtEl>
                                          <p:spTgt spid="11"/>
                                        </p:tgtEl>
                                      </p:cBhvr>
                                    </p:animEffect>
                                  </p:childTnLst>
                                </p:cTn>
                              </p:par>
                              <p:par>
                                <p:cTn id="31" presetID="14" presetClass="entr" presetSubtype="10" fill="hold" nodeType="with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randombar(horizontal)">
                                      <p:cBhvr>
                                        <p:cTn id="33" dur="5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randombar(horizontal)">
                                      <p:cBhvr>
                                        <p:cTn id="3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Problems</a:t>
            </a:r>
            <a:endParaRPr lang="en-US" dirty="0"/>
          </a:p>
        </p:txBody>
      </p:sp>
      <p:sp>
        <p:nvSpPr>
          <p:cNvPr id="3" name="Content Placeholder 2"/>
          <p:cNvSpPr>
            <a:spLocks noGrp="1"/>
          </p:cNvSpPr>
          <p:nvPr>
            <p:ph idx="1"/>
          </p:nvPr>
        </p:nvSpPr>
        <p:spPr/>
        <p:txBody>
          <a:bodyPr/>
          <a:lstStyle/>
          <a:p>
            <a:r>
              <a:rPr lang="en-US" dirty="0" smtClean="0"/>
              <a:t>Pg. 72 #1 – 4, 9 – 18, 38, 40 – 43 </a:t>
            </a:r>
          </a:p>
          <a:p>
            <a:pPr marL="0" indent="0">
              <a:buNone/>
            </a:pPr>
            <a:endParaRPr lang="en-US" dirty="0"/>
          </a:p>
        </p:txBody>
      </p:sp>
    </p:spTree>
    <p:extLst>
      <p:ext uri="{BB962C8B-B14F-4D97-AF65-F5344CB8AC3E}">
        <p14:creationId xmlns:p14="http://schemas.microsoft.com/office/powerpoint/2010/main" val="33237442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 (finding the average)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Make sure you have these equations written down.</a:t>
                </a:r>
              </a:p>
              <a:p>
                <a:endParaRPr lang="en-US" dirty="0"/>
              </a:p>
              <a:p>
                <a:endParaRPr lang="en-US" dirty="0" smtClean="0"/>
              </a:p>
              <a:p>
                <a:endParaRPr lang="en-US" dirty="0"/>
              </a:p>
              <a:p>
                <a14:m>
                  <m:oMath xmlns:m="http://schemas.openxmlformats.org/officeDocument/2006/math">
                    <m:r>
                      <a:rPr lang="en-US" i="1" smtClean="0">
                        <a:latin typeface="Cambria Math" panose="02040503050406030204" pitchFamily="18" charset="0"/>
                        <a:ea typeface="Cambria Math" panose="02040503050406030204" pitchFamily="18" charset="0"/>
                      </a:rPr>
                      <m:t>𝜇</m:t>
                    </m:r>
                    <m:r>
                      <a:rPr lang="en-US" b="0" i="1" smtClean="0">
                        <a:latin typeface="Cambria Math" panose="02040503050406030204" pitchFamily="18" charset="0"/>
                        <a:ea typeface="Cambria Math" panose="02040503050406030204" pitchFamily="18" charset="0"/>
                      </a:rPr>
                      <m:t>=</m:t>
                    </m:r>
                  </m:oMath>
                </a14:m>
                <a:r>
                  <a:rPr lang="en-US" dirty="0" smtClean="0"/>
                  <a:t> mu and represents population mean</a:t>
                </a:r>
              </a:p>
              <a:p>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panose="02040503050406030204" pitchFamily="18" charset="0"/>
                          </a:rPr>
                          <m:t>𝑥</m:t>
                        </m:r>
                      </m:e>
                    </m:acc>
                    <m:r>
                      <a:rPr lang="en-US" b="0" i="1" smtClean="0">
                        <a:latin typeface="Cambria Math" panose="02040503050406030204" pitchFamily="18" charset="0"/>
                      </a:rPr>
                      <m:t>=</m:t>
                    </m:r>
                  </m:oMath>
                </a14:m>
                <a:r>
                  <a:rPr lang="en-US" dirty="0" smtClean="0"/>
                  <a:t> sample mean</a:t>
                </a:r>
              </a:p>
              <a:p>
                <a14:m>
                  <m:oMath xmlns:m="http://schemas.openxmlformats.org/officeDocument/2006/math">
                    <m:r>
                      <a:rPr lang="en-US" b="0" i="1" smtClean="0">
                        <a:latin typeface="Cambria Math" panose="02040503050406030204" pitchFamily="18" charset="0"/>
                      </a:rPr>
                      <m:t>𝑁</m:t>
                    </m:r>
                    <m:r>
                      <a:rPr lang="en-US" b="0" i="1" smtClean="0">
                        <a:latin typeface="Cambria Math" panose="02040503050406030204" pitchFamily="18" charset="0"/>
                      </a:rPr>
                      <m:t>=</m:t>
                    </m:r>
                  </m:oMath>
                </a14:m>
                <a:r>
                  <a:rPr lang="en-US" dirty="0" smtClean="0"/>
                  <a:t> population entries</a:t>
                </a:r>
              </a:p>
              <a:p>
                <a14:m>
                  <m:oMath xmlns:m="http://schemas.openxmlformats.org/officeDocument/2006/math">
                    <m:r>
                      <a:rPr lang="en-US" b="0" i="1" smtClean="0">
                        <a:latin typeface="Cambria Math" panose="02040503050406030204" pitchFamily="18" charset="0"/>
                      </a:rPr>
                      <m:t>𝑛</m:t>
                    </m:r>
                    <m:r>
                      <a:rPr lang="en-US" b="0" i="1" smtClean="0">
                        <a:latin typeface="Cambria Math" panose="02040503050406030204" pitchFamily="18" charset="0"/>
                      </a:rPr>
                      <m:t>=</m:t>
                    </m:r>
                  </m:oMath>
                </a14:m>
                <a:r>
                  <a:rPr lang="en-US" dirty="0" smtClean="0"/>
                  <a:t> sample entries</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43" t="-2241"/>
                </a:stretch>
              </a:blipFill>
            </p:spPr>
            <p:txBody>
              <a:bodyPr/>
              <a:lstStyle/>
              <a:p>
                <a:r>
                  <a:rPr lang="en-US">
                    <a:noFill/>
                  </a:rPr>
                  <a:t> </a:t>
                </a:r>
              </a:p>
            </p:txBody>
          </p:sp>
        </mc:Fallback>
      </mc:AlternateContent>
      <p:pic>
        <p:nvPicPr>
          <p:cNvPr id="4" name="Picture 3"/>
          <p:cNvPicPr>
            <a:picLocks noChangeAspect="1"/>
          </p:cNvPicPr>
          <p:nvPr/>
        </p:nvPicPr>
        <p:blipFill>
          <a:blip r:embed="rId3"/>
          <a:stretch>
            <a:fillRect/>
          </a:stretch>
        </p:blipFill>
        <p:spPr>
          <a:xfrm>
            <a:off x="133551" y="2386213"/>
            <a:ext cx="11909215" cy="1258508"/>
          </a:xfrm>
          <a:prstGeom prst="rect">
            <a:avLst/>
          </a:prstGeom>
        </p:spPr>
      </p:pic>
    </p:spTree>
    <p:extLst>
      <p:ext uri="{BB962C8B-B14F-4D97-AF65-F5344CB8AC3E}">
        <p14:creationId xmlns:p14="http://schemas.microsoft.com/office/powerpoint/2010/main" val="789922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a Sample Mean</a:t>
            </a:r>
            <a:endParaRPr lang="en-US" dirty="0"/>
          </a:p>
        </p:txBody>
      </p:sp>
      <p:sp>
        <p:nvSpPr>
          <p:cNvPr id="3" name="Content Placeholder 2"/>
          <p:cNvSpPr>
            <a:spLocks noGrp="1"/>
          </p:cNvSpPr>
          <p:nvPr>
            <p:ph idx="1"/>
          </p:nvPr>
        </p:nvSpPr>
        <p:spPr/>
        <p:txBody>
          <a:bodyPr/>
          <a:lstStyle/>
          <a:p>
            <a:r>
              <a:rPr lang="en-US" dirty="0" smtClean="0"/>
              <a:t>The prices (in dollars) for a sample of round-trip flights from Chicago, Illinois to Cancun, Mexico are listed. What is the mean price of the flights?</a:t>
            </a:r>
            <a:endParaRPr lang="en-US" dirty="0"/>
          </a:p>
        </p:txBody>
      </p:sp>
      <p:pic>
        <p:nvPicPr>
          <p:cNvPr id="4" name="Picture 3"/>
          <p:cNvPicPr>
            <a:picLocks noChangeAspect="1"/>
          </p:cNvPicPr>
          <p:nvPr/>
        </p:nvPicPr>
        <p:blipFill>
          <a:blip r:embed="rId2"/>
          <a:stretch>
            <a:fillRect/>
          </a:stretch>
        </p:blipFill>
        <p:spPr>
          <a:xfrm>
            <a:off x="183657" y="3160153"/>
            <a:ext cx="11806573" cy="879993"/>
          </a:xfrm>
          <a:prstGeom prst="rect">
            <a:avLst/>
          </a:prstGeom>
        </p:spPr>
      </p:pic>
    </p:spTree>
    <p:extLst>
      <p:ext uri="{BB962C8B-B14F-4D97-AF65-F5344CB8AC3E}">
        <p14:creationId xmlns:p14="http://schemas.microsoft.com/office/powerpoint/2010/main" val="36882356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Median of an odd sample size (middle entry)</a:t>
            </a:r>
            <a:endParaRPr lang="en-US" dirty="0"/>
          </a:p>
        </p:txBody>
      </p:sp>
      <p:sp>
        <p:nvSpPr>
          <p:cNvPr id="3" name="Content Placeholder 2"/>
          <p:cNvSpPr>
            <a:spLocks noGrp="1"/>
          </p:cNvSpPr>
          <p:nvPr>
            <p:ph idx="1"/>
          </p:nvPr>
        </p:nvSpPr>
        <p:spPr/>
        <p:txBody>
          <a:bodyPr/>
          <a:lstStyle/>
          <a:p>
            <a:r>
              <a:rPr lang="en-US" dirty="0" smtClean="0"/>
              <a:t>Find the median of the flight prices (from example 1) below.</a:t>
            </a:r>
          </a:p>
          <a:p>
            <a:endParaRPr lang="en-US" dirty="0"/>
          </a:p>
          <a:p>
            <a:endParaRPr lang="en-US" dirty="0" smtClean="0"/>
          </a:p>
          <a:p>
            <a:r>
              <a:rPr lang="en-US" dirty="0" smtClean="0"/>
              <a:t>When finding the median, </a:t>
            </a:r>
            <a:r>
              <a:rPr lang="en-US" dirty="0" smtClean="0">
                <a:solidFill>
                  <a:srgbClr val="FF0000"/>
                </a:solidFill>
              </a:rPr>
              <a:t>ALWAYS</a:t>
            </a:r>
            <a:r>
              <a:rPr lang="en-US" dirty="0" smtClean="0"/>
              <a:t> order the numbers.</a:t>
            </a:r>
          </a:p>
          <a:p>
            <a:endParaRPr lang="en-US" dirty="0"/>
          </a:p>
          <a:p>
            <a:endParaRPr lang="en-US" dirty="0" smtClean="0"/>
          </a:p>
          <a:p>
            <a:r>
              <a:rPr lang="en-US" dirty="0" smtClean="0"/>
              <a:t>Median is 427.</a:t>
            </a:r>
            <a:endParaRPr lang="en-US" dirty="0"/>
          </a:p>
        </p:txBody>
      </p:sp>
      <p:pic>
        <p:nvPicPr>
          <p:cNvPr id="4" name="Picture 3"/>
          <p:cNvPicPr>
            <a:picLocks noChangeAspect="1"/>
          </p:cNvPicPr>
          <p:nvPr/>
        </p:nvPicPr>
        <p:blipFill>
          <a:blip r:embed="rId2"/>
          <a:stretch>
            <a:fillRect/>
          </a:stretch>
        </p:blipFill>
        <p:spPr>
          <a:xfrm>
            <a:off x="192713" y="2413178"/>
            <a:ext cx="11806573" cy="879993"/>
          </a:xfrm>
          <a:prstGeom prst="rect">
            <a:avLst/>
          </a:prstGeom>
        </p:spPr>
      </p:pic>
      <p:pic>
        <p:nvPicPr>
          <p:cNvPr id="5" name="Picture 4"/>
          <p:cNvPicPr>
            <a:picLocks noChangeAspect="1"/>
          </p:cNvPicPr>
          <p:nvPr/>
        </p:nvPicPr>
        <p:blipFill>
          <a:blip r:embed="rId3"/>
          <a:stretch>
            <a:fillRect/>
          </a:stretch>
        </p:blipFill>
        <p:spPr>
          <a:xfrm>
            <a:off x="192713" y="3910885"/>
            <a:ext cx="11806573" cy="804163"/>
          </a:xfrm>
          <a:prstGeom prst="rect">
            <a:avLst/>
          </a:prstGeom>
        </p:spPr>
      </p:pic>
    </p:spTree>
    <p:extLst>
      <p:ext uri="{BB962C8B-B14F-4D97-AF65-F5344CB8AC3E}">
        <p14:creationId xmlns:p14="http://schemas.microsoft.com/office/powerpoint/2010/main" val="2897054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the Median of an even sample</a:t>
            </a:r>
            <a:endParaRPr lang="en-US" dirty="0"/>
          </a:p>
        </p:txBody>
      </p:sp>
      <p:sp>
        <p:nvSpPr>
          <p:cNvPr id="3" name="Content Placeholder 2"/>
          <p:cNvSpPr>
            <a:spLocks noGrp="1"/>
          </p:cNvSpPr>
          <p:nvPr>
            <p:ph idx="1"/>
          </p:nvPr>
        </p:nvSpPr>
        <p:spPr/>
        <p:txBody>
          <a:bodyPr/>
          <a:lstStyle/>
          <a:p>
            <a:r>
              <a:rPr lang="en-US" dirty="0" smtClean="0"/>
              <a:t>Find the median of the flight prices listed below.</a:t>
            </a:r>
          </a:p>
          <a:p>
            <a:endParaRPr lang="en-US" dirty="0"/>
          </a:p>
          <a:p>
            <a:r>
              <a:rPr lang="en-US" dirty="0" smtClean="0"/>
              <a:t>Notice they are already organized.</a:t>
            </a:r>
          </a:p>
          <a:p>
            <a:r>
              <a:rPr lang="en-US" dirty="0" smtClean="0"/>
              <a:t>Since it is even, find </a:t>
            </a:r>
            <a:r>
              <a:rPr lang="en-US" smtClean="0"/>
              <a:t>the midpoint </a:t>
            </a:r>
            <a:r>
              <a:rPr lang="en-US" dirty="0" smtClean="0"/>
              <a:t>of the two middle prices: 397 and 427, which is 412.</a:t>
            </a:r>
          </a:p>
          <a:p>
            <a:r>
              <a:rPr lang="en-US" dirty="0" smtClean="0"/>
              <a:t>So the median is 412.</a:t>
            </a:r>
          </a:p>
        </p:txBody>
      </p:sp>
      <p:pic>
        <p:nvPicPr>
          <p:cNvPr id="4" name="Picture 3"/>
          <p:cNvPicPr>
            <a:picLocks noChangeAspect="1"/>
          </p:cNvPicPr>
          <p:nvPr/>
        </p:nvPicPr>
        <p:blipFill>
          <a:blip r:embed="rId2"/>
          <a:stretch>
            <a:fillRect/>
          </a:stretch>
        </p:blipFill>
        <p:spPr>
          <a:xfrm>
            <a:off x="180437" y="2243808"/>
            <a:ext cx="9362807" cy="649246"/>
          </a:xfrm>
          <a:prstGeom prst="rect">
            <a:avLst/>
          </a:prstGeom>
        </p:spPr>
      </p:pic>
    </p:spTree>
    <p:extLst>
      <p:ext uri="{BB962C8B-B14F-4D97-AF65-F5344CB8AC3E}">
        <p14:creationId xmlns:p14="http://schemas.microsoft.com/office/powerpoint/2010/main" val="1268075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the Mode (most frequent)</a:t>
            </a:r>
            <a:endParaRPr lang="en-US" dirty="0"/>
          </a:p>
        </p:txBody>
      </p:sp>
      <p:sp>
        <p:nvSpPr>
          <p:cNvPr id="3" name="Content Placeholder 2"/>
          <p:cNvSpPr>
            <a:spLocks noGrp="1"/>
          </p:cNvSpPr>
          <p:nvPr>
            <p:ph idx="1"/>
          </p:nvPr>
        </p:nvSpPr>
        <p:spPr>
          <a:xfrm>
            <a:off x="838200" y="1825624"/>
            <a:ext cx="10515600" cy="4665327"/>
          </a:xfrm>
        </p:spPr>
        <p:txBody>
          <a:bodyPr>
            <a:normAutofit/>
          </a:bodyPr>
          <a:lstStyle/>
          <a:p>
            <a:r>
              <a:rPr lang="en-US" dirty="0" smtClean="0"/>
              <a:t>Find the mode of the flight prices from example 1</a:t>
            </a:r>
          </a:p>
          <a:p>
            <a:endParaRPr lang="en-US" dirty="0"/>
          </a:p>
          <a:p>
            <a:endParaRPr lang="en-US" dirty="0" smtClean="0"/>
          </a:p>
          <a:p>
            <a:r>
              <a:rPr lang="en-US" dirty="0" smtClean="0"/>
              <a:t>Organizing the data is not required, but does make it easier.</a:t>
            </a:r>
          </a:p>
          <a:p>
            <a:endParaRPr lang="en-US" dirty="0"/>
          </a:p>
          <a:p>
            <a:endParaRPr lang="en-US" dirty="0" smtClean="0"/>
          </a:p>
          <a:p>
            <a:r>
              <a:rPr lang="en-US" dirty="0" smtClean="0"/>
              <a:t>The number that occurs the most frequently is 397.</a:t>
            </a:r>
          </a:p>
          <a:p>
            <a:r>
              <a:rPr lang="en-US" dirty="0" smtClean="0"/>
              <a:t>Note: A stem-and-leaf plot would also be helpful when dealing with a large number of entries.</a:t>
            </a:r>
            <a:endParaRPr lang="en-US" dirty="0"/>
          </a:p>
        </p:txBody>
      </p:sp>
      <p:pic>
        <p:nvPicPr>
          <p:cNvPr id="4" name="Picture 3"/>
          <p:cNvPicPr>
            <a:picLocks noChangeAspect="1"/>
          </p:cNvPicPr>
          <p:nvPr/>
        </p:nvPicPr>
        <p:blipFill>
          <a:blip r:embed="rId2"/>
          <a:stretch>
            <a:fillRect/>
          </a:stretch>
        </p:blipFill>
        <p:spPr>
          <a:xfrm>
            <a:off x="192713" y="2426057"/>
            <a:ext cx="11806573" cy="879993"/>
          </a:xfrm>
          <a:prstGeom prst="rect">
            <a:avLst/>
          </a:prstGeom>
        </p:spPr>
      </p:pic>
      <p:pic>
        <p:nvPicPr>
          <p:cNvPr id="5" name="Picture 4"/>
          <p:cNvPicPr>
            <a:picLocks noChangeAspect="1"/>
          </p:cNvPicPr>
          <p:nvPr/>
        </p:nvPicPr>
        <p:blipFill>
          <a:blip r:embed="rId3"/>
          <a:stretch>
            <a:fillRect/>
          </a:stretch>
        </p:blipFill>
        <p:spPr>
          <a:xfrm>
            <a:off x="192713" y="3910885"/>
            <a:ext cx="11806573" cy="804163"/>
          </a:xfrm>
          <a:prstGeom prst="rect">
            <a:avLst/>
          </a:prstGeom>
        </p:spPr>
      </p:pic>
    </p:spTree>
    <p:extLst>
      <p:ext uri="{BB962C8B-B14F-4D97-AF65-F5344CB8AC3E}">
        <p14:creationId xmlns:p14="http://schemas.microsoft.com/office/powerpoint/2010/main" val="4289535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down)">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down)">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ipe(down)">
                                      <p:cBhvr>
                                        <p:cTn id="25" dur="5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wipe(down)">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the Mode</a:t>
            </a:r>
            <a:endParaRPr lang="en-US" dirty="0"/>
          </a:p>
        </p:txBody>
      </p:sp>
      <p:sp>
        <p:nvSpPr>
          <p:cNvPr id="3" name="Content Placeholder 2"/>
          <p:cNvSpPr>
            <a:spLocks noGrp="1"/>
          </p:cNvSpPr>
          <p:nvPr>
            <p:ph idx="1"/>
          </p:nvPr>
        </p:nvSpPr>
        <p:spPr/>
        <p:txBody>
          <a:bodyPr/>
          <a:lstStyle/>
          <a:p>
            <a:r>
              <a:rPr lang="en-US" dirty="0" smtClean="0"/>
              <a:t>In a survey, 1000 U.S. adults were asked if they thought public cellular phone conversations were rude. Of those surveyed, 510 responded “Yes,” 370 responded “No,” and 120 responded “Not sure.” What is the mode of the responses?</a:t>
            </a:r>
            <a:endParaRPr lang="en-US" dirty="0"/>
          </a:p>
        </p:txBody>
      </p:sp>
    </p:spTree>
    <p:extLst>
      <p:ext uri="{BB962C8B-B14F-4D97-AF65-F5344CB8AC3E}">
        <p14:creationId xmlns:p14="http://schemas.microsoft.com/office/powerpoint/2010/main" val="16579429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the Mean, Median, and Mode</a:t>
            </a:r>
            <a:endParaRPr lang="en-US" dirty="0"/>
          </a:p>
        </p:txBody>
      </p:sp>
      <p:sp>
        <p:nvSpPr>
          <p:cNvPr id="3" name="Content Placeholder 2"/>
          <p:cNvSpPr>
            <a:spLocks noGrp="1"/>
          </p:cNvSpPr>
          <p:nvPr>
            <p:ph idx="1"/>
          </p:nvPr>
        </p:nvSpPr>
        <p:spPr>
          <a:xfrm>
            <a:off x="838200" y="1403058"/>
            <a:ext cx="10515600" cy="1558343"/>
          </a:xfrm>
        </p:spPr>
        <p:txBody>
          <a:bodyPr>
            <a:normAutofit lnSpcReduction="10000"/>
          </a:bodyPr>
          <a:lstStyle/>
          <a:p>
            <a:r>
              <a:rPr lang="en-US" dirty="0" smtClean="0"/>
              <a:t>On your own: Find the mean, median and mode of the sample ages of students in a class shown in the table. Which measure of central tendency best describes a typical entry of this data set? Are there any outliers?</a:t>
            </a:r>
            <a:endParaRPr lang="en-US" dirty="0"/>
          </a:p>
        </p:txBody>
      </p:sp>
      <p:pic>
        <p:nvPicPr>
          <p:cNvPr id="4" name="Picture 3"/>
          <p:cNvPicPr>
            <a:picLocks noChangeAspect="1"/>
          </p:cNvPicPr>
          <p:nvPr/>
        </p:nvPicPr>
        <p:blipFill>
          <a:blip r:embed="rId2"/>
          <a:stretch>
            <a:fillRect/>
          </a:stretch>
        </p:blipFill>
        <p:spPr>
          <a:xfrm>
            <a:off x="0" y="2728621"/>
            <a:ext cx="6790050" cy="3490913"/>
          </a:xfrm>
          <a:prstGeom prst="rect">
            <a:avLst/>
          </a:prstGeom>
        </p:spPr>
      </p:pic>
      <mc:AlternateContent xmlns:mc="http://schemas.openxmlformats.org/markup-compatibility/2006" xmlns:a14="http://schemas.microsoft.com/office/drawing/2010/main">
        <mc:Choice Requires="a14">
          <p:sp>
            <p:nvSpPr>
              <p:cNvPr id="5" name="TextBox 4"/>
              <p:cNvSpPr txBox="1"/>
              <p:nvPr/>
            </p:nvSpPr>
            <p:spPr>
              <a:xfrm>
                <a:off x="6967469" y="2728621"/>
                <a:ext cx="5224531" cy="3046090"/>
              </a:xfrm>
              <a:prstGeom prst="rect">
                <a:avLst/>
              </a:prstGeom>
              <a:noFill/>
            </p:spPr>
            <p:txBody>
              <a:bodyPr wrap="square" rtlCol="0">
                <a:spAutoFit/>
              </a:bodyPr>
              <a:lstStyle/>
              <a:p>
                <a:r>
                  <a:rPr lang="en-US" sz="2800" dirty="0" smtClean="0"/>
                  <a:t>Start by finding </a:t>
                </a:r>
                <a14:m>
                  <m:oMath xmlns:m="http://schemas.openxmlformats.org/officeDocument/2006/math">
                    <m:r>
                      <a:rPr lang="en-US" sz="2800" b="0" i="1" smtClean="0">
                        <a:latin typeface="Cambria Math" panose="02040503050406030204" pitchFamily="18" charset="0"/>
                      </a:rPr>
                      <m:t>𝑛</m:t>
                    </m:r>
                  </m:oMath>
                </a14:m>
                <a:endParaRPr lang="en-US" sz="2800" dirty="0" smtClean="0"/>
              </a:p>
              <a:p>
                <a:r>
                  <a:rPr lang="en-US" sz="2800" dirty="0" smtClean="0"/>
                  <a:t>Mean: </a:t>
                </a:r>
                <a14:m>
                  <m:oMath xmlns:m="http://schemas.openxmlformats.org/officeDocument/2006/math">
                    <m:acc>
                      <m:accPr>
                        <m:chr m:val="̅"/>
                        <m:ctrlPr>
                          <a:rPr lang="en-US" sz="2800" i="1" smtClean="0">
                            <a:latin typeface="Cambria Math" panose="02040503050406030204" pitchFamily="18" charset="0"/>
                          </a:rPr>
                        </m:ctrlPr>
                      </m:accPr>
                      <m:e>
                        <m:r>
                          <a:rPr lang="en-US" sz="2800" b="0" i="1" smtClean="0">
                            <a:latin typeface="Cambria Math" panose="02040503050406030204" pitchFamily="18" charset="0"/>
                          </a:rPr>
                          <m:t>𝑥</m:t>
                        </m:r>
                      </m:e>
                    </m:acc>
                    <m:r>
                      <a:rPr lang="en-US" sz="2800" b="0" i="1" smtClean="0">
                        <a:latin typeface="Cambria Math" panose="02040503050406030204" pitchFamily="18" charset="0"/>
                      </a:rPr>
                      <m:t>=</m:t>
                    </m:r>
                    <m:f>
                      <m:fPr>
                        <m:ctrlPr>
                          <a:rPr lang="en-US" sz="2800" b="0" i="1" smtClean="0">
                            <a:latin typeface="Cambria Math" panose="02040503050406030204" pitchFamily="18" charset="0"/>
                            <a:ea typeface="Cambria Math" panose="02040503050406030204" pitchFamily="18" charset="0"/>
                          </a:rPr>
                        </m:ctrlPr>
                      </m:fPr>
                      <m:num>
                        <m:r>
                          <m:rPr>
                            <m:sty m:val="p"/>
                          </m:rPr>
                          <a:rPr lang="el-GR" sz="2800" b="0" i="1" smtClean="0">
                            <a:latin typeface="Cambria Math" panose="02040503050406030204" pitchFamily="18" charset="0"/>
                            <a:ea typeface="Cambria Math" panose="02040503050406030204" pitchFamily="18" charset="0"/>
                          </a:rPr>
                          <m:t>Σ</m:t>
                        </m:r>
                        <m:r>
                          <a:rPr lang="en-US" sz="2800" b="0" i="1" smtClean="0">
                            <a:latin typeface="Cambria Math" panose="02040503050406030204" pitchFamily="18" charset="0"/>
                            <a:ea typeface="Cambria Math" panose="02040503050406030204" pitchFamily="18" charset="0"/>
                          </a:rPr>
                          <m:t>𝑥</m:t>
                        </m:r>
                      </m:num>
                      <m:den>
                        <m:r>
                          <a:rPr lang="en-US" sz="2800" b="0" i="1" smtClean="0">
                            <a:latin typeface="Cambria Math" panose="02040503050406030204" pitchFamily="18" charset="0"/>
                            <a:ea typeface="Cambria Math" panose="02040503050406030204" pitchFamily="18" charset="0"/>
                          </a:rPr>
                          <m:t>𝑛</m:t>
                        </m:r>
                      </m:den>
                    </m:f>
                    <m:r>
                      <a:rPr lang="en-US" sz="2800" b="0" i="1" smtClean="0">
                        <a:latin typeface="Cambria Math" panose="02040503050406030204" pitchFamily="18" charset="0"/>
                        <a:ea typeface="Cambria Math" panose="02040503050406030204" pitchFamily="18" charset="0"/>
                      </a:rPr>
                      <m:t>=</m:t>
                    </m:r>
                    <m:f>
                      <m:fPr>
                        <m:ctrlPr>
                          <a:rPr lang="en-US" sz="2800" b="0" i="1" smtClean="0">
                            <a:latin typeface="Cambria Math" panose="02040503050406030204" pitchFamily="18" charset="0"/>
                            <a:ea typeface="Cambria Math" panose="02040503050406030204" pitchFamily="18" charset="0"/>
                          </a:rPr>
                        </m:ctrlPr>
                      </m:fPr>
                      <m:num>
                        <m:r>
                          <a:rPr lang="en-US" sz="2800" b="0" i="1" smtClean="0">
                            <a:latin typeface="Cambria Math" panose="02040503050406030204" pitchFamily="18" charset="0"/>
                            <a:ea typeface="Cambria Math" panose="02040503050406030204" pitchFamily="18" charset="0"/>
                          </a:rPr>
                          <m:t>475</m:t>
                        </m:r>
                      </m:num>
                      <m:den>
                        <m:r>
                          <a:rPr lang="en-US" sz="2800" b="0" i="1" smtClean="0">
                            <a:latin typeface="Cambria Math" panose="02040503050406030204" pitchFamily="18" charset="0"/>
                            <a:ea typeface="Cambria Math" panose="02040503050406030204" pitchFamily="18" charset="0"/>
                          </a:rPr>
                          <m:t>20</m:t>
                        </m:r>
                      </m:den>
                    </m:f>
                    <m:r>
                      <a:rPr lang="en-US" sz="2800" b="0" i="1" smtClean="0">
                        <a:latin typeface="Cambria Math" panose="02040503050406030204" pitchFamily="18" charset="0"/>
                        <a:ea typeface="Cambria Math" panose="02040503050406030204" pitchFamily="18" charset="0"/>
                      </a:rPr>
                      <m:t>=23.8</m:t>
                    </m:r>
                  </m:oMath>
                </a14:m>
                <a:r>
                  <a:rPr lang="en-US" sz="2800" dirty="0" smtClean="0"/>
                  <a:t> years</a:t>
                </a:r>
              </a:p>
              <a:p>
                <a:r>
                  <a:rPr lang="en-US" sz="2800" dirty="0" smtClean="0"/>
                  <a:t>Median: </a:t>
                </a:r>
                <a14:m>
                  <m:oMath xmlns:m="http://schemas.openxmlformats.org/officeDocument/2006/math">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21+22</m:t>
                        </m:r>
                      </m:num>
                      <m:den>
                        <m:r>
                          <a:rPr lang="en-US" sz="2800" b="0" i="1" smtClean="0">
                            <a:latin typeface="Cambria Math" panose="02040503050406030204" pitchFamily="18" charset="0"/>
                          </a:rPr>
                          <m:t>2</m:t>
                        </m:r>
                      </m:den>
                    </m:f>
                    <m:r>
                      <a:rPr lang="en-US" sz="2800" b="0" i="1" smtClean="0">
                        <a:latin typeface="Cambria Math" panose="02040503050406030204" pitchFamily="18" charset="0"/>
                      </a:rPr>
                      <m:t>=21.5</m:t>
                    </m:r>
                  </m:oMath>
                </a14:m>
                <a:r>
                  <a:rPr lang="en-US" sz="2800" dirty="0" smtClean="0"/>
                  <a:t> years</a:t>
                </a:r>
              </a:p>
              <a:p>
                <a:r>
                  <a:rPr lang="en-US" sz="2800" dirty="0" smtClean="0"/>
                  <a:t>Mode: 20</a:t>
                </a:r>
              </a:p>
              <a:p>
                <a:r>
                  <a:rPr lang="en-US" sz="2800" b="1" u="sng" dirty="0" smtClean="0">
                    <a:solidFill>
                      <a:srgbClr val="FF0000"/>
                    </a:solidFill>
                  </a:rPr>
                  <a:t>Note: the mean is more affected by outliers than the median.</a:t>
                </a:r>
                <a:endParaRPr lang="en-US" sz="2800" b="1" u="sng" dirty="0">
                  <a:solidFill>
                    <a:srgbClr val="FF0000"/>
                  </a:solidFill>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6967469" y="2728621"/>
                <a:ext cx="5224531" cy="3046090"/>
              </a:xfrm>
              <a:prstGeom prst="rect">
                <a:avLst/>
              </a:prstGeom>
              <a:blipFill rotWithShape="0">
                <a:blip r:embed="rId3"/>
                <a:stretch>
                  <a:fillRect l="-2450" t="-2004" b="-4810"/>
                </a:stretch>
              </a:blipFill>
            </p:spPr>
            <p:txBody>
              <a:bodyPr/>
              <a:lstStyle/>
              <a:p>
                <a:r>
                  <a:rPr lang="en-US">
                    <a:noFill/>
                  </a:rPr>
                  <a:t> </a:t>
                </a:r>
              </a:p>
            </p:txBody>
          </p:sp>
        </mc:Fallback>
      </mc:AlternateContent>
    </p:spTree>
    <p:extLst>
      <p:ext uri="{BB962C8B-B14F-4D97-AF65-F5344CB8AC3E}">
        <p14:creationId xmlns:p14="http://schemas.microsoft.com/office/powerpoint/2010/main" val="1095064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Seeing outliers on a histogram</a:t>
            </a:r>
            <a:endParaRPr lang="en-US" dirty="0"/>
          </a:p>
        </p:txBody>
      </p:sp>
      <p:sp>
        <p:nvSpPr>
          <p:cNvPr id="3" name="Content Placeholder 2"/>
          <p:cNvSpPr>
            <a:spLocks noGrp="1"/>
          </p:cNvSpPr>
          <p:nvPr>
            <p:ph idx="1"/>
          </p:nvPr>
        </p:nvSpPr>
        <p:spPr>
          <a:xfrm>
            <a:off x="838200" y="1361986"/>
            <a:ext cx="10515600" cy="4351338"/>
          </a:xfrm>
        </p:spPr>
        <p:txBody>
          <a:bodyPr/>
          <a:lstStyle/>
          <a:p>
            <a:r>
              <a:rPr lang="en-US" dirty="0" smtClean="0"/>
              <a:t>Looking at a histogram for the ages in our sample class, we can see a large gap. In this case, the median would be the best measure of central tendency.</a:t>
            </a:r>
            <a:endParaRPr lang="en-US" dirty="0"/>
          </a:p>
        </p:txBody>
      </p:sp>
      <p:pic>
        <p:nvPicPr>
          <p:cNvPr id="4" name="Picture 3"/>
          <p:cNvPicPr>
            <a:picLocks noChangeAspect="1"/>
          </p:cNvPicPr>
          <p:nvPr/>
        </p:nvPicPr>
        <p:blipFill>
          <a:blip r:embed="rId2"/>
          <a:stretch>
            <a:fillRect/>
          </a:stretch>
        </p:blipFill>
        <p:spPr>
          <a:xfrm>
            <a:off x="109873" y="2562896"/>
            <a:ext cx="11584144" cy="4161457"/>
          </a:xfrm>
          <a:prstGeom prst="rect">
            <a:avLst/>
          </a:prstGeom>
        </p:spPr>
      </p:pic>
    </p:spTree>
    <p:extLst>
      <p:ext uri="{BB962C8B-B14F-4D97-AF65-F5344CB8AC3E}">
        <p14:creationId xmlns:p14="http://schemas.microsoft.com/office/powerpoint/2010/main" val="23828824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1553</TotalTime>
  <Words>573</Words>
  <Application>Microsoft Office PowerPoint</Application>
  <PresentationFormat>Widescreen</PresentationFormat>
  <Paragraphs>70</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Cambria Math</vt:lpstr>
      <vt:lpstr>Office Theme</vt:lpstr>
      <vt:lpstr>2.3 Measures of Central Tendency (mean, median, mode)</vt:lpstr>
      <vt:lpstr>Mean (finding the average)</vt:lpstr>
      <vt:lpstr>Finding a Sample Mean</vt:lpstr>
      <vt:lpstr>Finding Median of an odd sample size (middle entry)</vt:lpstr>
      <vt:lpstr>Finding the Median of an even sample</vt:lpstr>
      <vt:lpstr>Finding the Mode (most frequent)</vt:lpstr>
      <vt:lpstr>Finding the Mode</vt:lpstr>
      <vt:lpstr>Comparing the Mean, Median, and Mode</vt:lpstr>
      <vt:lpstr>Seeing outliers on a histogram</vt:lpstr>
      <vt:lpstr>Finding a weighted mean (x ̅=(Σx∙w)/Σw, w= weight)</vt:lpstr>
      <vt:lpstr>Finding a weighted mean cont.</vt:lpstr>
      <vt:lpstr>Finding a weighted mean cont.</vt:lpstr>
      <vt:lpstr>Mean of a Frequency Distribution</vt:lpstr>
      <vt:lpstr>Finding the Mean of a Frequency Distribution</vt:lpstr>
      <vt:lpstr>Shapes of distributions</vt:lpstr>
      <vt:lpstr>Practice Problems</vt:lpstr>
    </vt:vector>
  </TitlesOfParts>
  <Company>Polk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Measures of Central Tendency (mean, median, mode)</dc:title>
  <dc:creator>Cress, Aaron</dc:creator>
  <cp:lastModifiedBy>Bakker, John D.</cp:lastModifiedBy>
  <cp:revision>13</cp:revision>
  <dcterms:created xsi:type="dcterms:W3CDTF">2015-09-21T02:31:31Z</dcterms:created>
  <dcterms:modified xsi:type="dcterms:W3CDTF">2019-09-19T17:05:19Z</dcterms:modified>
</cp:coreProperties>
</file>