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90" d="100"/>
          <a:sy n="90" d="100"/>
        </p:scale>
        <p:origin x="4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51A0DDC-C451-4B63-9C6D-700ADD7DF459}"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944AE-FB8C-444F-A425-F608925737C7}" type="slidenum">
              <a:rPr lang="en-US" smtClean="0"/>
              <a:t>‹#›</a:t>
            </a:fld>
            <a:endParaRPr lang="en-US"/>
          </a:p>
        </p:txBody>
      </p:sp>
    </p:spTree>
    <p:extLst>
      <p:ext uri="{BB962C8B-B14F-4D97-AF65-F5344CB8AC3E}">
        <p14:creationId xmlns:p14="http://schemas.microsoft.com/office/powerpoint/2010/main" val="3411391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1A0DDC-C451-4B63-9C6D-700ADD7DF459}"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944AE-FB8C-444F-A425-F608925737C7}" type="slidenum">
              <a:rPr lang="en-US" smtClean="0"/>
              <a:t>‹#›</a:t>
            </a:fld>
            <a:endParaRPr lang="en-US"/>
          </a:p>
        </p:txBody>
      </p:sp>
    </p:spTree>
    <p:extLst>
      <p:ext uri="{BB962C8B-B14F-4D97-AF65-F5344CB8AC3E}">
        <p14:creationId xmlns:p14="http://schemas.microsoft.com/office/powerpoint/2010/main" val="156199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1A0DDC-C451-4B63-9C6D-700ADD7DF459}"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944AE-FB8C-444F-A425-F608925737C7}" type="slidenum">
              <a:rPr lang="en-US" smtClean="0"/>
              <a:t>‹#›</a:t>
            </a:fld>
            <a:endParaRPr lang="en-US"/>
          </a:p>
        </p:txBody>
      </p:sp>
    </p:spTree>
    <p:extLst>
      <p:ext uri="{BB962C8B-B14F-4D97-AF65-F5344CB8AC3E}">
        <p14:creationId xmlns:p14="http://schemas.microsoft.com/office/powerpoint/2010/main" val="2339038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1A0DDC-C451-4B63-9C6D-700ADD7DF459}"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944AE-FB8C-444F-A425-F608925737C7}" type="slidenum">
              <a:rPr lang="en-US" smtClean="0"/>
              <a:t>‹#›</a:t>
            </a:fld>
            <a:endParaRPr lang="en-US"/>
          </a:p>
        </p:txBody>
      </p:sp>
    </p:spTree>
    <p:extLst>
      <p:ext uri="{BB962C8B-B14F-4D97-AF65-F5344CB8AC3E}">
        <p14:creationId xmlns:p14="http://schemas.microsoft.com/office/powerpoint/2010/main" val="3137704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1A0DDC-C451-4B63-9C6D-700ADD7DF459}"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944AE-FB8C-444F-A425-F608925737C7}" type="slidenum">
              <a:rPr lang="en-US" smtClean="0"/>
              <a:t>‹#›</a:t>
            </a:fld>
            <a:endParaRPr lang="en-US"/>
          </a:p>
        </p:txBody>
      </p:sp>
    </p:spTree>
    <p:extLst>
      <p:ext uri="{BB962C8B-B14F-4D97-AF65-F5344CB8AC3E}">
        <p14:creationId xmlns:p14="http://schemas.microsoft.com/office/powerpoint/2010/main" val="609754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1A0DDC-C451-4B63-9C6D-700ADD7DF459}" type="datetimeFigureOut">
              <a:rPr lang="en-US" smtClean="0"/>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944AE-FB8C-444F-A425-F608925737C7}" type="slidenum">
              <a:rPr lang="en-US" smtClean="0"/>
              <a:t>‹#›</a:t>
            </a:fld>
            <a:endParaRPr lang="en-US"/>
          </a:p>
        </p:txBody>
      </p:sp>
    </p:spTree>
    <p:extLst>
      <p:ext uri="{BB962C8B-B14F-4D97-AF65-F5344CB8AC3E}">
        <p14:creationId xmlns:p14="http://schemas.microsoft.com/office/powerpoint/2010/main" val="2868817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1A0DDC-C451-4B63-9C6D-700ADD7DF459}" type="datetimeFigureOut">
              <a:rPr lang="en-US" smtClean="0"/>
              <a:t>9/29/2019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1944AE-FB8C-444F-A425-F608925737C7}" type="slidenum">
              <a:rPr lang="en-US" smtClean="0"/>
              <a:t>‹#›</a:t>
            </a:fld>
            <a:endParaRPr lang="en-US"/>
          </a:p>
        </p:txBody>
      </p:sp>
    </p:spTree>
    <p:extLst>
      <p:ext uri="{BB962C8B-B14F-4D97-AF65-F5344CB8AC3E}">
        <p14:creationId xmlns:p14="http://schemas.microsoft.com/office/powerpoint/2010/main" val="289466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1A0DDC-C451-4B63-9C6D-700ADD7DF459}" type="datetimeFigureOut">
              <a:rPr lang="en-US" smtClean="0"/>
              <a:t>9/29/2019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1944AE-FB8C-444F-A425-F608925737C7}" type="slidenum">
              <a:rPr lang="en-US" smtClean="0"/>
              <a:t>‹#›</a:t>
            </a:fld>
            <a:endParaRPr lang="en-US"/>
          </a:p>
        </p:txBody>
      </p:sp>
    </p:spTree>
    <p:extLst>
      <p:ext uri="{BB962C8B-B14F-4D97-AF65-F5344CB8AC3E}">
        <p14:creationId xmlns:p14="http://schemas.microsoft.com/office/powerpoint/2010/main" val="410949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1A0DDC-C451-4B63-9C6D-700ADD7DF459}" type="datetimeFigureOut">
              <a:rPr lang="en-US" smtClean="0"/>
              <a:t>9/29/2019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1944AE-FB8C-444F-A425-F608925737C7}" type="slidenum">
              <a:rPr lang="en-US" smtClean="0"/>
              <a:t>‹#›</a:t>
            </a:fld>
            <a:endParaRPr lang="en-US"/>
          </a:p>
        </p:txBody>
      </p:sp>
    </p:spTree>
    <p:extLst>
      <p:ext uri="{BB962C8B-B14F-4D97-AF65-F5344CB8AC3E}">
        <p14:creationId xmlns:p14="http://schemas.microsoft.com/office/powerpoint/2010/main" val="3985679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1A0DDC-C451-4B63-9C6D-700ADD7DF459}" type="datetimeFigureOut">
              <a:rPr lang="en-US" smtClean="0"/>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944AE-FB8C-444F-A425-F608925737C7}" type="slidenum">
              <a:rPr lang="en-US" smtClean="0"/>
              <a:t>‹#›</a:t>
            </a:fld>
            <a:endParaRPr lang="en-US"/>
          </a:p>
        </p:txBody>
      </p:sp>
    </p:spTree>
    <p:extLst>
      <p:ext uri="{BB962C8B-B14F-4D97-AF65-F5344CB8AC3E}">
        <p14:creationId xmlns:p14="http://schemas.microsoft.com/office/powerpoint/2010/main" val="513848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1A0DDC-C451-4B63-9C6D-700ADD7DF459}" type="datetimeFigureOut">
              <a:rPr lang="en-US" smtClean="0"/>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944AE-FB8C-444F-A425-F608925737C7}" type="slidenum">
              <a:rPr lang="en-US" smtClean="0"/>
              <a:t>‹#›</a:t>
            </a:fld>
            <a:endParaRPr lang="en-US"/>
          </a:p>
        </p:txBody>
      </p:sp>
    </p:spTree>
    <p:extLst>
      <p:ext uri="{BB962C8B-B14F-4D97-AF65-F5344CB8AC3E}">
        <p14:creationId xmlns:p14="http://schemas.microsoft.com/office/powerpoint/2010/main" val="359801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A0DDC-C451-4B63-9C6D-700ADD7DF459}" type="datetimeFigureOut">
              <a:rPr lang="en-US" smtClean="0"/>
              <a:t>9/29/2019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1944AE-FB8C-444F-A425-F608925737C7}" type="slidenum">
              <a:rPr lang="en-US" smtClean="0"/>
              <a:t>‹#›</a:t>
            </a:fld>
            <a:endParaRPr lang="en-US"/>
          </a:p>
        </p:txBody>
      </p:sp>
    </p:spTree>
    <p:extLst>
      <p:ext uri="{BB962C8B-B14F-4D97-AF65-F5344CB8AC3E}">
        <p14:creationId xmlns:p14="http://schemas.microsoft.com/office/powerpoint/2010/main" val="599834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7577"/>
            <a:ext cx="9144000" cy="1519707"/>
          </a:xfrm>
        </p:spPr>
        <p:txBody>
          <a:bodyPr>
            <a:normAutofit fontScale="90000"/>
          </a:bodyPr>
          <a:lstStyle/>
          <a:p>
            <a:r>
              <a:rPr lang="en-US" dirty="0"/>
              <a:t>2.4 Measures of Variance</a:t>
            </a:r>
            <a:br>
              <a:rPr lang="en-US" dirty="0"/>
            </a:br>
            <a:r>
              <a:rPr lang="en-US" dirty="0"/>
              <a:t>Part 1</a:t>
            </a:r>
          </a:p>
        </p:txBody>
      </p:sp>
      <p:sp>
        <p:nvSpPr>
          <p:cNvPr id="3" name="Subtitle 2"/>
          <p:cNvSpPr>
            <a:spLocks noGrp="1"/>
          </p:cNvSpPr>
          <p:nvPr>
            <p:ph type="subTitle" idx="1"/>
          </p:nvPr>
        </p:nvSpPr>
        <p:spPr>
          <a:xfrm>
            <a:off x="1524000" y="1777283"/>
            <a:ext cx="9144000" cy="4172755"/>
          </a:xfrm>
        </p:spPr>
        <p:txBody>
          <a:bodyPr>
            <a:normAutofit/>
          </a:bodyPr>
          <a:lstStyle/>
          <a:p>
            <a:r>
              <a:rPr lang="en-US" sz="2800" dirty="0"/>
              <a:t>Review:</a:t>
            </a:r>
          </a:p>
          <a:p>
            <a:r>
              <a:rPr lang="en-US" sz="2800" dirty="0"/>
              <a:t>Find the mean, median, and mode of the data set below.</a:t>
            </a:r>
          </a:p>
          <a:p>
            <a:endParaRPr lang="en-US" sz="2800" dirty="0"/>
          </a:p>
          <a:p>
            <a:endParaRPr lang="en-US" sz="2800" dirty="0"/>
          </a:p>
          <a:p>
            <a:endParaRPr lang="en-US" sz="2800" dirty="0"/>
          </a:p>
          <a:p>
            <a:endParaRPr lang="en-US" sz="2800" dirty="0"/>
          </a:p>
          <a:p>
            <a:r>
              <a:rPr lang="en-US" sz="2800" dirty="0"/>
              <a:t>Mean = 7.1,  Median = 6, and Mode = 6</a:t>
            </a:r>
          </a:p>
        </p:txBody>
      </p:sp>
      <p:pic>
        <p:nvPicPr>
          <p:cNvPr id="4" name="Picture 3"/>
          <p:cNvPicPr>
            <a:picLocks noChangeAspect="1"/>
          </p:cNvPicPr>
          <p:nvPr/>
        </p:nvPicPr>
        <p:blipFill>
          <a:blip r:embed="rId2"/>
          <a:stretch>
            <a:fillRect/>
          </a:stretch>
        </p:blipFill>
        <p:spPr>
          <a:xfrm>
            <a:off x="326499" y="2857432"/>
            <a:ext cx="11539002" cy="1715501"/>
          </a:xfrm>
          <a:prstGeom prst="rect">
            <a:avLst/>
          </a:prstGeom>
        </p:spPr>
      </p:pic>
    </p:spTree>
    <p:extLst>
      <p:ext uri="{BB962C8B-B14F-4D97-AF65-F5344CB8AC3E}">
        <p14:creationId xmlns:p14="http://schemas.microsoft.com/office/powerpoint/2010/main" val="53806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Finding Range</a:t>
            </a:r>
          </a:p>
        </p:txBody>
      </p:sp>
      <p:sp>
        <p:nvSpPr>
          <p:cNvPr id="3" name="Content Placeholder 2"/>
          <p:cNvSpPr>
            <a:spLocks noGrp="1"/>
          </p:cNvSpPr>
          <p:nvPr>
            <p:ph idx="1"/>
          </p:nvPr>
        </p:nvSpPr>
        <p:spPr>
          <a:xfrm>
            <a:off x="838200" y="1465017"/>
            <a:ext cx="10515600" cy="1857732"/>
          </a:xfrm>
        </p:spPr>
        <p:txBody>
          <a:bodyPr/>
          <a:lstStyle/>
          <a:p>
            <a:r>
              <a:rPr lang="en-US" dirty="0"/>
              <a:t>Two corporations each hired ten graduates. The starting salaries for each graduate are shown below. Find the range of both sets of data below.</a:t>
            </a:r>
          </a:p>
        </p:txBody>
      </p:sp>
      <p:pic>
        <p:nvPicPr>
          <p:cNvPr id="4" name="Picture 3"/>
          <p:cNvPicPr>
            <a:picLocks noChangeAspect="1"/>
          </p:cNvPicPr>
          <p:nvPr/>
        </p:nvPicPr>
        <p:blipFill>
          <a:blip r:embed="rId2"/>
          <a:stretch>
            <a:fillRect/>
          </a:stretch>
        </p:blipFill>
        <p:spPr>
          <a:xfrm>
            <a:off x="272400" y="2627514"/>
            <a:ext cx="11576163" cy="4007995"/>
          </a:xfrm>
          <a:prstGeom prst="rect">
            <a:avLst/>
          </a:prstGeom>
        </p:spPr>
      </p:pic>
    </p:spTree>
    <p:extLst>
      <p:ext uri="{BB962C8B-B14F-4D97-AF65-F5344CB8AC3E}">
        <p14:creationId xmlns:p14="http://schemas.microsoft.com/office/powerpoint/2010/main" val="2639245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078" y="-217600"/>
            <a:ext cx="10515600" cy="1325563"/>
          </a:xfrm>
        </p:spPr>
        <p:txBody>
          <a:bodyPr/>
          <a:lstStyle/>
          <a:p>
            <a:r>
              <a:rPr lang="en-US" dirty="0"/>
              <a:t>Finding Deviation </a:t>
            </a:r>
          </a:p>
        </p:txBody>
      </p:sp>
      <p:sp>
        <p:nvSpPr>
          <p:cNvPr id="3" name="Content Placeholder 2"/>
          <p:cNvSpPr>
            <a:spLocks noGrp="1"/>
          </p:cNvSpPr>
          <p:nvPr>
            <p:ph idx="1"/>
          </p:nvPr>
        </p:nvSpPr>
        <p:spPr>
          <a:xfrm>
            <a:off x="3915177" y="746762"/>
            <a:ext cx="7894749" cy="4351338"/>
          </a:xfrm>
        </p:spPr>
        <p:txBody>
          <a:bodyPr>
            <a:normAutofit lnSpcReduction="10000"/>
          </a:bodyPr>
          <a:lstStyle/>
          <a:p>
            <a:r>
              <a:rPr lang="en-US" dirty="0"/>
              <a:t>Find the deviation of Corporation A.</a:t>
            </a:r>
          </a:p>
          <a:p>
            <a:pPr marL="514350" indent="-514350">
              <a:buAutoNum type="arabicParenR"/>
            </a:pPr>
            <a:r>
              <a:rPr lang="en-US" dirty="0"/>
              <a:t>Find the mean of the data</a:t>
            </a:r>
          </a:p>
          <a:p>
            <a:pPr marL="971550" lvl="1" indent="-514350">
              <a:buAutoNum type="arabicParenR"/>
            </a:pPr>
            <a:r>
              <a:rPr lang="en-US" sz="2800" dirty="0"/>
              <a:t>41.5</a:t>
            </a:r>
          </a:p>
          <a:p>
            <a:pPr marL="514350" indent="-514350">
              <a:buAutoNum type="arabicParenR"/>
            </a:pPr>
            <a:r>
              <a:rPr lang="en-US" dirty="0"/>
              <a:t>Find the deviation by subtracting the mean from each value.</a:t>
            </a:r>
          </a:p>
          <a:p>
            <a:r>
              <a:rPr lang="en-US" dirty="0"/>
              <a:t>Notice what the sum of the deviations ends up being.</a:t>
            </a:r>
          </a:p>
          <a:p>
            <a:r>
              <a:rPr lang="en-US" dirty="0"/>
              <a:t>In Stats, we want to find out how spread out the data is. If the sum is zero, there is no way to measure the spread.</a:t>
            </a:r>
          </a:p>
        </p:txBody>
      </p:sp>
      <p:pic>
        <p:nvPicPr>
          <p:cNvPr id="5" name="Picture 4"/>
          <p:cNvPicPr>
            <a:picLocks noChangeAspect="1"/>
          </p:cNvPicPr>
          <p:nvPr/>
        </p:nvPicPr>
        <p:blipFill>
          <a:blip r:embed="rId2"/>
          <a:stretch>
            <a:fillRect/>
          </a:stretch>
        </p:blipFill>
        <p:spPr>
          <a:xfrm>
            <a:off x="127178" y="746761"/>
            <a:ext cx="1495560" cy="6097283"/>
          </a:xfrm>
          <a:prstGeom prst="rect">
            <a:avLst/>
          </a:prstGeom>
        </p:spPr>
      </p:pic>
      <p:pic>
        <p:nvPicPr>
          <p:cNvPr id="6" name="Picture 5"/>
          <p:cNvPicPr>
            <a:picLocks noChangeAspect="1"/>
          </p:cNvPicPr>
          <p:nvPr/>
        </p:nvPicPr>
        <p:blipFill>
          <a:blip r:embed="rId3"/>
          <a:stretch>
            <a:fillRect/>
          </a:stretch>
        </p:blipFill>
        <p:spPr>
          <a:xfrm>
            <a:off x="1700011" y="748723"/>
            <a:ext cx="2021983" cy="6109277"/>
          </a:xfrm>
          <a:prstGeom prst="rect">
            <a:avLst/>
          </a:prstGeom>
        </p:spPr>
      </p:pic>
    </p:spTree>
    <p:extLst>
      <p:ext uri="{BB962C8B-B14F-4D97-AF65-F5344CB8AC3E}">
        <p14:creationId xmlns:p14="http://schemas.microsoft.com/office/powerpoint/2010/main" val="64568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anim calcmode="lin" valueType="num">
                                      <p:cBhvr>
                                        <p:cTn id="41" dur="1000" fill="hold"/>
                                        <p:tgtEl>
                                          <p:spTgt spid="6"/>
                                        </p:tgtEl>
                                        <p:attrNameLst>
                                          <p:attrName>ppt_x</p:attrName>
                                        </p:attrNameLst>
                                      </p:cBhvr>
                                      <p:tavLst>
                                        <p:tav tm="0">
                                          <p:val>
                                            <p:strVal val="#ppt_x"/>
                                          </p:val>
                                        </p:tav>
                                        <p:tav tm="100000">
                                          <p:val>
                                            <p:strVal val="#ppt_x"/>
                                          </p:val>
                                        </p:tav>
                                      </p:tavLst>
                                    </p:anim>
                                    <p:anim calcmode="lin" valueType="num">
                                      <p:cBhvr>
                                        <p:cTn id="4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958" y="-278819"/>
            <a:ext cx="10515600" cy="1325563"/>
          </a:xfrm>
        </p:spPr>
        <p:txBody>
          <a:bodyPr/>
          <a:lstStyle/>
          <a:p>
            <a:r>
              <a:rPr lang="en-US" dirty="0"/>
              <a:t>Finding the Population Standard Deviation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23556" y="746760"/>
                <a:ext cx="5747733" cy="5808585"/>
              </a:xfrm>
            </p:spPr>
            <p:txBody>
              <a:bodyPr>
                <a:normAutofit/>
              </a:bodyPr>
              <a:lstStyle/>
              <a:p>
                <a:r>
                  <a:rPr lang="en-US" dirty="0"/>
                  <a:t>Find the population standard deviation of the starting salaries for Corporation A from example 1.</a:t>
                </a:r>
              </a:p>
              <a:p>
                <a:r>
                  <a:rPr lang="en-US" dirty="0"/>
                  <a:t>Square the deviations and add them together (</a:t>
                </a:r>
                <a:r>
                  <a:rPr lang="en-US" b="1" dirty="0"/>
                  <a:t>sum of squares</a:t>
                </a:r>
                <a:r>
                  <a:rPr lang="en-US" dirty="0"/>
                  <a:t>, </a:t>
                </a:r>
                <a14:m>
                  <m:oMath xmlns:m="http://schemas.openxmlformats.org/officeDocument/2006/math">
                    <m:r>
                      <a:rPr lang="en-US" b="0" i="1" smtClean="0">
                        <a:latin typeface="Cambria Math" panose="02040503050406030204" pitchFamily="18" charset="0"/>
                      </a:rPr>
                      <m:t>𝑆</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𝑥</m:t>
                        </m:r>
                      </m:sub>
                    </m:sSub>
                  </m:oMath>
                </a14:m>
                <a:r>
                  <a:rPr lang="en-US" dirty="0"/>
                  <a:t>)</a:t>
                </a:r>
              </a:p>
              <a:p>
                <a:r>
                  <a:rPr lang="en-US" dirty="0"/>
                  <a:t>Divide by </a:t>
                </a:r>
                <a14:m>
                  <m:oMath xmlns:m="http://schemas.openxmlformats.org/officeDocument/2006/math">
                    <m:r>
                      <a:rPr lang="en-US" b="0" i="1" smtClean="0">
                        <a:latin typeface="Cambria Math" panose="02040503050406030204" pitchFamily="18" charset="0"/>
                      </a:rPr>
                      <m:t>𝑁</m:t>
                    </m:r>
                    <m:r>
                      <a:rPr lang="en-US" b="0" i="1" smtClean="0">
                        <a:latin typeface="Cambria Math" panose="02040503050406030204" pitchFamily="18" charset="0"/>
                      </a:rPr>
                      <m:t>=10</m:t>
                    </m:r>
                  </m:oMath>
                </a14:m>
                <a:endParaRPr lang="en-US" dirty="0"/>
              </a:p>
              <a:p>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88.5</m:t>
                        </m:r>
                      </m:num>
                      <m:den>
                        <m:r>
                          <a:rPr lang="en-US" b="0" i="1" smtClean="0">
                            <a:latin typeface="Cambria Math" panose="02040503050406030204" pitchFamily="18" charset="0"/>
                          </a:rPr>
                          <m:t>10</m:t>
                        </m:r>
                      </m:den>
                    </m:f>
                    <m:r>
                      <a:rPr lang="en-US" b="0" i="1" smtClean="0">
                        <a:latin typeface="Cambria Math" panose="02040503050406030204" pitchFamily="18" charset="0"/>
                      </a:rPr>
                      <m:t>=8.85</m:t>
                    </m:r>
                  </m:oMath>
                </a14:m>
                <a:r>
                  <a:rPr lang="en-US" dirty="0"/>
                  <a:t>, which gives you variance, </a:t>
                </a:r>
                <a14:m>
                  <m:oMath xmlns:m="http://schemas.openxmlformats.org/officeDocument/2006/math">
                    <m:sSup>
                      <m:sSupPr>
                        <m:ctrlPr>
                          <a:rPr lang="en-US" b="0" i="1" smtClean="0">
                            <a:latin typeface="Cambria Math" panose="02040503050406030204" pitchFamily="18" charset="0"/>
                            <a:ea typeface="Cambria Math" panose="02040503050406030204" pitchFamily="18" charset="0"/>
                          </a:rPr>
                        </m:ctrlPr>
                      </m:sSupPr>
                      <m:e>
                        <m:r>
                          <a:rPr lang="en-US"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oMath>
                </a14:m>
                <a:r>
                  <a:rPr lang="en-US" dirty="0"/>
                  <a:t>.</a:t>
                </a:r>
              </a:p>
              <a:p>
                <a:r>
                  <a:rPr lang="en-US" dirty="0"/>
                  <a:t>Square root the variance to get the standard deviation, </a:t>
                </a:r>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8.85</m:t>
                        </m:r>
                      </m:e>
                    </m:rad>
                    <m:r>
                      <a:rPr lang="en-US" b="0" i="1" smtClean="0">
                        <a:latin typeface="Cambria Math" panose="02040503050406030204" pitchFamily="18" charset="0"/>
                      </a:rPr>
                      <m:t>=2.975</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23556" y="746760"/>
                <a:ext cx="5747733" cy="5808585"/>
              </a:xfrm>
              <a:blipFill rotWithShape="0">
                <a:blip r:embed="rId2"/>
                <a:stretch>
                  <a:fillRect l="-1909" t="-1786" r="-1803"/>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127178" y="746761"/>
            <a:ext cx="1495560" cy="6097283"/>
          </a:xfrm>
          <a:prstGeom prst="rect">
            <a:avLst/>
          </a:prstGeom>
        </p:spPr>
      </p:pic>
      <p:pic>
        <p:nvPicPr>
          <p:cNvPr id="5" name="Picture 4"/>
          <p:cNvPicPr>
            <a:picLocks noChangeAspect="1"/>
          </p:cNvPicPr>
          <p:nvPr/>
        </p:nvPicPr>
        <p:blipFill>
          <a:blip r:embed="rId4"/>
          <a:stretch>
            <a:fillRect/>
          </a:stretch>
        </p:blipFill>
        <p:spPr>
          <a:xfrm>
            <a:off x="1700011" y="748723"/>
            <a:ext cx="2021983" cy="6109277"/>
          </a:xfrm>
          <a:prstGeom prst="rect">
            <a:avLst/>
          </a:prstGeom>
        </p:spPr>
      </p:pic>
      <p:pic>
        <p:nvPicPr>
          <p:cNvPr id="6" name="Picture 5"/>
          <p:cNvPicPr>
            <a:picLocks noChangeAspect="1"/>
          </p:cNvPicPr>
          <p:nvPr/>
        </p:nvPicPr>
        <p:blipFill>
          <a:blip r:embed="rId5"/>
          <a:stretch>
            <a:fillRect/>
          </a:stretch>
        </p:blipFill>
        <p:spPr>
          <a:xfrm>
            <a:off x="3863662" y="746761"/>
            <a:ext cx="1880316" cy="6139151"/>
          </a:xfrm>
          <a:prstGeom prst="rect">
            <a:avLst/>
          </a:prstGeom>
        </p:spPr>
      </p:pic>
    </p:spTree>
    <p:extLst>
      <p:ext uri="{BB962C8B-B14F-4D97-AF65-F5344CB8AC3E}">
        <p14:creationId xmlns:p14="http://schemas.microsoft.com/office/powerpoint/2010/main" val="312074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545"/>
            <a:ext cx="10515600" cy="1325563"/>
          </a:xfrm>
        </p:spPr>
        <p:txBody>
          <a:bodyPr/>
          <a:lstStyle/>
          <a:p>
            <a:r>
              <a:rPr lang="en-US" dirty="0"/>
              <a:t>Finding Sample Standard Deviation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743978" y="746975"/>
                <a:ext cx="6448022" cy="5872766"/>
              </a:xfrm>
            </p:spPr>
            <p:txBody>
              <a:bodyPr>
                <a:normAutofit lnSpcReduction="10000"/>
              </a:bodyPr>
              <a:lstStyle/>
              <a:p>
                <a:r>
                  <a:rPr lang="en-US" dirty="0"/>
                  <a:t>The starting salaries given in Example 1 are for the Chicago branches of Corporation A. The corporation has several other branches, and you plan to use the starting salaries of the Chicago branch to estimate the starting salaries for the larger populations. Find the </a:t>
                </a:r>
                <a:r>
                  <a:rPr lang="en-US" i="1" dirty="0"/>
                  <a:t>sample </a:t>
                </a:r>
                <a:r>
                  <a:rPr lang="en-US" dirty="0"/>
                  <a:t>starting salaries for the Chicago branch of Corporation A.</a:t>
                </a:r>
              </a:p>
              <a:p>
                <a:r>
                  <a:rPr lang="en-US" dirty="0"/>
                  <a:t>It is the same as finding the population standard deviation, except instead of dividing by </a:t>
                </a:r>
                <a14:m>
                  <m:oMath xmlns:m="http://schemas.openxmlformats.org/officeDocument/2006/math">
                    <m:r>
                      <a:rPr lang="en-US" b="0" i="1" smtClean="0">
                        <a:latin typeface="Cambria Math" panose="02040503050406030204" pitchFamily="18" charset="0"/>
                      </a:rPr>
                      <m:t>𝑁</m:t>
                    </m:r>
                  </m:oMath>
                </a14:m>
                <a:r>
                  <a:rPr lang="en-US" dirty="0"/>
                  <a:t> you divide by  </a:t>
                </a: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−1</m:t>
                    </m:r>
                  </m:oMath>
                </a14:m>
                <a:r>
                  <a:rPr lang="en-US" dirty="0"/>
                  <a:t>.</a:t>
                </a:r>
              </a:p>
              <a:p>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88.5</m:t>
                        </m:r>
                      </m:num>
                      <m:den>
                        <m:r>
                          <a:rPr lang="en-US" b="0" i="1" smtClean="0">
                            <a:latin typeface="Cambria Math" panose="02040503050406030204" pitchFamily="18" charset="0"/>
                          </a:rPr>
                          <m:t>10−1</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88.5</m:t>
                        </m:r>
                      </m:num>
                      <m:den>
                        <m:r>
                          <a:rPr lang="en-US" b="0" i="1" smtClean="0">
                            <a:latin typeface="Cambria Math" panose="02040503050406030204" pitchFamily="18" charset="0"/>
                          </a:rPr>
                          <m:t>9</m:t>
                        </m:r>
                      </m:den>
                    </m:f>
                    <m:r>
                      <a:rPr lang="en-US" b="0" i="1" smtClean="0">
                        <a:latin typeface="Cambria Math" panose="02040503050406030204" pitchFamily="18" charset="0"/>
                      </a:rPr>
                      <m:t>=9.83</m:t>
                    </m:r>
                  </m:oMath>
                </a14:m>
                <a:endParaRPr lang="en-US" dirty="0"/>
              </a:p>
              <a:p>
                <a:r>
                  <a:rPr lang="en-US" dirty="0"/>
                  <a:t>Now square root: </a:t>
                </a:r>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panose="02040503050406030204" pitchFamily="18" charset="0"/>
                          </a:rPr>
                          <m:t>9.83</m:t>
                        </m:r>
                      </m:e>
                    </m:rad>
                    <m:r>
                      <a:rPr lang="en-US" b="0" i="1" smtClean="0">
                        <a:latin typeface="Cambria Math" panose="02040503050406030204" pitchFamily="18" charset="0"/>
                      </a:rPr>
                      <m:t>=3.14</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743978" y="746975"/>
                <a:ext cx="6448022" cy="5872766"/>
              </a:xfrm>
              <a:blipFill rotWithShape="0">
                <a:blip r:embed="rId2"/>
                <a:stretch>
                  <a:fillRect l="-1701" t="-2388"/>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127178" y="746761"/>
            <a:ext cx="1495560" cy="6097283"/>
          </a:xfrm>
          <a:prstGeom prst="rect">
            <a:avLst/>
          </a:prstGeom>
        </p:spPr>
      </p:pic>
      <p:pic>
        <p:nvPicPr>
          <p:cNvPr id="5" name="Picture 4"/>
          <p:cNvPicPr>
            <a:picLocks noChangeAspect="1"/>
          </p:cNvPicPr>
          <p:nvPr/>
        </p:nvPicPr>
        <p:blipFill>
          <a:blip r:embed="rId4"/>
          <a:stretch>
            <a:fillRect/>
          </a:stretch>
        </p:blipFill>
        <p:spPr>
          <a:xfrm>
            <a:off x="1700011" y="748723"/>
            <a:ext cx="2021983" cy="6109277"/>
          </a:xfrm>
          <a:prstGeom prst="rect">
            <a:avLst/>
          </a:prstGeom>
        </p:spPr>
      </p:pic>
      <p:pic>
        <p:nvPicPr>
          <p:cNvPr id="6" name="Picture 5"/>
          <p:cNvPicPr>
            <a:picLocks noChangeAspect="1"/>
          </p:cNvPicPr>
          <p:nvPr/>
        </p:nvPicPr>
        <p:blipFill>
          <a:blip r:embed="rId5"/>
          <a:stretch>
            <a:fillRect/>
          </a:stretch>
        </p:blipFill>
        <p:spPr>
          <a:xfrm>
            <a:off x="3863662" y="746761"/>
            <a:ext cx="1880316" cy="6139151"/>
          </a:xfrm>
          <a:prstGeom prst="rect">
            <a:avLst/>
          </a:prstGeom>
        </p:spPr>
      </p:pic>
    </p:spTree>
    <p:extLst>
      <p:ext uri="{BB962C8B-B14F-4D97-AF65-F5344CB8AC3E}">
        <p14:creationId xmlns:p14="http://schemas.microsoft.com/office/powerpoint/2010/main" val="245959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additive="base">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additive="base">
                                        <p:cTn id="3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your own</a:t>
            </a:r>
          </a:p>
        </p:txBody>
      </p:sp>
      <p:sp>
        <p:nvSpPr>
          <p:cNvPr id="3" name="Content Placeholder 2"/>
          <p:cNvSpPr>
            <a:spLocks noGrp="1"/>
          </p:cNvSpPr>
          <p:nvPr>
            <p:ph idx="1"/>
          </p:nvPr>
        </p:nvSpPr>
        <p:spPr/>
        <p:txBody>
          <a:bodyPr/>
          <a:lstStyle/>
          <a:p>
            <a:r>
              <a:rPr lang="en-US" dirty="0"/>
              <a:t>Corporation B has requested that you find the population standard deviation and the sample standard deviation for their 10 graduates.</a:t>
            </a:r>
          </a:p>
          <a:p>
            <a:endParaRPr lang="en-US" dirty="0"/>
          </a:p>
          <a:p>
            <a:endParaRPr lang="en-US" dirty="0"/>
          </a:p>
          <a:p>
            <a:endParaRPr lang="en-US" dirty="0"/>
          </a:p>
          <a:p>
            <a:endParaRPr lang="en-US" dirty="0"/>
          </a:p>
          <a:p>
            <a:r>
              <a:rPr lang="en-US" dirty="0"/>
              <a:t>Answer: Population Standard Deviation: 10.5</a:t>
            </a:r>
            <a:br>
              <a:rPr lang="en-US" dirty="0"/>
            </a:br>
            <a:r>
              <a:rPr lang="en-US" dirty="0"/>
              <a:t>	       Sample Standard Deviation: 11.07</a:t>
            </a:r>
          </a:p>
        </p:txBody>
      </p:sp>
      <p:pic>
        <p:nvPicPr>
          <p:cNvPr id="4" name="Picture 3"/>
          <p:cNvPicPr>
            <a:picLocks noChangeAspect="1"/>
          </p:cNvPicPr>
          <p:nvPr/>
        </p:nvPicPr>
        <p:blipFill>
          <a:blip r:embed="rId2"/>
          <a:stretch>
            <a:fillRect/>
          </a:stretch>
        </p:blipFill>
        <p:spPr>
          <a:xfrm>
            <a:off x="0" y="2725491"/>
            <a:ext cx="12192000" cy="1724605"/>
          </a:xfrm>
          <a:prstGeom prst="rect">
            <a:avLst/>
          </a:prstGeom>
        </p:spPr>
      </p:pic>
    </p:spTree>
    <p:extLst>
      <p:ext uri="{BB962C8B-B14F-4D97-AF65-F5344CB8AC3E}">
        <p14:creationId xmlns:p14="http://schemas.microsoft.com/office/powerpoint/2010/main" val="319086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circle(in)">
                                      <p:cBhvr>
                                        <p:cTn id="1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Problems</a:t>
            </a:r>
          </a:p>
        </p:txBody>
      </p:sp>
      <p:sp>
        <p:nvSpPr>
          <p:cNvPr id="3" name="Content Placeholder 2"/>
          <p:cNvSpPr>
            <a:spLocks noGrp="1"/>
          </p:cNvSpPr>
          <p:nvPr>
            <p:ph idx="1"/>
          </p:nvPr>
        </p:nvSpPr>
        <p:spPr/>
        <p:txBody>
          <a:bodyPr/>
          <a:lstStyle/>
          <a:p>
            <a:r>
              <a:rPr lang="en-US" dirty="0"/>
              <a:t>Pg. 90 #4, 7, 11 – 14, 21</a:t>
            </a:r>
          </a:p>
        </p:txBody>
      </p:sp>
    </p:spTree>
    <p:extLst>
      <p:ext uri="{BB962C8B-B14F-4D97-AF65-F5344CB8AC3E}">
        <p14:creationId xmlns:p14="http://schemas.microsoft.com/office/powerpoint/2010/main" val="3771040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15920</TotalTime>
  <Words>340</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Cambria Math</vt:lpstr>
      <vt:lpstr>Office Theme</vt:lpstr>
      <vt:lpstr>2.4 Measures of Variance Part 1</vt:lpstr>
      <vt:lpstr>Review: Finding Range</vt:lpstr>
      <vt:lpstr>Finding Deviation </vt:lpstr>
      <vt:lpstr>Finding the Population Standard Deviation</vt:lpstr>
      <vt:lpstr>Finding Sample Standard Deviation</vt:lpstr>
      <vt:lpstr>On your own</vt:lpstr>
      <vt:lpstr>Practice Problems</vt:lpstr>
    </vt:vector>
  </TitlesOfParts>
  <Company>Polk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 Measures of Variance</dc:title>
  <dc:creator>Cress, Aaron</dc:creator>
  <cp:lastModifiedBy>John Bakker</cp:lastModifiedBy>
  <cp:revision>14</cp:revision>
  <dcterms:created xsi:type="dcterms:W3CDTF">2015-09-30T00:26:57Z</dcterms:created>
  <dcterms:modified xsi:type="dcterms:W3CDTF">2019-09-30T02:20:36Z</dcterms:modified>
</cp:coreProperties>
</file>