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CF9B8-1328-4431-AACF-32B4247B3E85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E2CD2-6D40-4ABB-A243-6CE57E8BA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520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CF9B8-1328-4431-AACF-32B4247B3E85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E2CD2-6D40-4ABB-A243-6CE57E8BA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370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CF9B8-1328-4431-AACF-32B4247B3E85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E2CD2-6D40-4ABB-A243-6CE57E8BA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100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CF9B8-1328-4431-AACF-32B4247B3E85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E2CD2-6D40-4ABB-A243-6CE57E8BA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112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CF9B8-1328-4431-AACF-32B4247B3E85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E2CD2-6D40-4ABB-A243-6CE57E8BA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888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CF9B8-1328-4431-AACF-32B4247B3E85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E2CD2-6D40-4ABB-A243-6CE57E8BA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247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CF9B8-1328-4431-AACF-32B4247B3E85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E2CD2-6D40-4ABB-A243-6CE57E8BA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916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CF9B8-1328-4431-AACF-32B4247B3E85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E2CD2-6D40-4ABB-A243-6CE57E8BA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984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CF9B8-1328-4431-AACF-32B4247B3E85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E2CD2-6D40-4ABB-A243-6CE57E8BA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103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CF9B8-1328-4431-AACF-32B4247B3E85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E2CD2-6D40-4ABB-A243-6CE57E8BA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007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CF9B8-1328-4431-AACF-32B4247B3E85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E2CD2-6D40-4ABB-A243-6CE57E8BA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409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CF9B8-1328-4431-AACF-32B4247B3E85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E2CD2-6D40-4ABB-A243-6CE57E8BA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688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3.2 Conditional Probability and the Multiplication Rule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22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Using the Multiplication Rule to Find Probabilities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The probability that a particular knee surgery is successful is 0.85.</a:t>
                </a:r>
              </a:p>
              <a:p>
                <a:pPr marL="0" indent="0">
                  <a:buNone/>
                </a:pPr>
                <a:r>
                  <a:rPr lang="en-US" b="1" dirty="0"/>
                  <a:t>1. </a:t>
                </a:r>
                <a:r>
                  <a:rPr lang="en-US" dirty="0"/>
                  <a:t>Find the probability that three knee surgeries are successful.</a:t>
                </a:r>
              </a:p>
              <a:p>
                <a:pPr marL="0" indent="0">
                  <a:buNone/>
                </a:pPr>
                <a:r>
                  <a:rPr lang="en-US" b="1" dirty="0"/>
                  <a:t>2. </a:t>
                </a:r>
                <a:r>
                  <a:rPr lang="en-US" dirty="0"/>
                  <a:t>Find the probability that none of the three knee surgeries are successful</a:t>
                </a:r>
                <a:r>
                  <a:rPr lang="en-US" dirty="0" smtClean="0"/>
                  <a:t>.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3. </a:t>
                </a:r>
                <a:r>
                  <a:rPr lang="en-US" dirty="0"/>
                  <a:t>Find the probability that at least one of the three knee surgeries is successful</a:t>
                </a:r>
                <a:r>
                  <a:rPr lang="en-US" dirty="0" smtClean="0"/>
                  <a:t>.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𝑙𝑒𝑎𝑠𝑡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𝑜𝑛𝑒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=1−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𝑛𝑜𝑛𝑒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0403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b="1" dirty="0" smtClean="0"/>
              <a:t>Using the Multiplication Rule to Find Probabilities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531993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More than 15,000 U.S. medical school seniors applied to residency </a:t>
            </a:r>
            <a:r>
              <a:rPr lang="en-US" dirty="0" smtClean="0"/>
              <a:t>programs in </a:t>
            </a:r>
            <a:r>
              <a:rPr lang="en-US" dirty="0"/>
              <a:t>2009. Of those, 93% were matched with residency positions. </a:t>
            </a:r>
            <a:r>
              <a:rPr lang="en-US" dirty="0" smtClean="0"/>
              <a:t>Eighty-two percent </a:t>
            </a:r>
            <a:r>
              <a:rPr lang="en-US" dirty="0"/>
              <a:t>of the seniors matched with residency positions were matched </a:t>
            </a:r>
            <a:r>
              <a:rPr lang="en-US" dirty="0" smtClean="0"/>
              <a:t>with one </a:t>
            </a:r>
            <a:r>
              <a:rPr lang="en-US" dirty="0"/>
              <a:t>of their top three choices. Medical students electronically rank </a:t>
            </a:r>
            <a:r>
              <a:rPr lang="en-US" dirty="0" smtClean="0"/>
              <a:t>the residency </a:t>
            </a:r>
            <a:r>
              <a:rPr lang="en-US" dirty="0"/>
              <a:t>programs in their order of preference, and program directors </a:t>
            </a:r>
            <a:r>
              <a:rPr lang="en-US" dirty="0" smtClean="0"/>
              <a:t>across the </a:t>
            </a:r>
            <a:r>
              <a:rPr lang="en-US" dirty="0"/>
              <a:t>United States do the same. The term “match” refers to the </a:t>
            </a:r>
            <a:r>
              <a:rPr lang="en-US" dirty="0" smtClean="0"/>
              <a:t>process whereby </a:t>
            </a:r>
            <a:r>
              <a:rPr lang="en-US" dirty="0"/>
              <a:t>a student’s preference list and a program director’s preference </a:t>
            </a:r>
            <a:r>
              <a:rPr lang="en-US" dirty="0" smtClean="0"/>
              <a:t>list overlap</a:t>
            </a:r>
            <a:r>
              <a:rPr lang="en-US" dirty="0"/>
              <a:t>, resulting in the placement of the student in a residency position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/>
              <a:t>1. </a:t>
            </a:r>
            <a:r>
              <a:rPr lang="en-US" dirty="0"/>
              <a:t>Find the probability that a randomly selected senior was matched with </a:t>
            </a:r>
            <a:r>
              <a:rPr lang="en-US" dirty="0" smtClean="0"/>
              <a:t>a residency </a:t>
            </a:r>
            <a:r>
              <a:rPr lang="en-US" dirty="0"/>
              <a:t>position </a:t>
            </a:r>
            <a:r>
              <a:rPr lang="en-US" i="1" dirty="0"/>
              <a:t>and </a:t>
            </a:r>
            <a:r>
              <a:rPr lang="en-US" dirty="0"/>
              <a:t>it was one of the senior’s top three choices.</a:t>
            </a:r>
          </a:p>
          <a:p>
            <a:pPr marL="0" indent="0">
              <a:buNone/>
            </a:pPr>
            <a:r>
              <a:rPr lang="en-US" b="1" dirty="0"/>
              <a:t>2. </a:t>
            </a:r>
            <a:r>
              <a:rPr lang="en-US" dirty="0"/>
              <a:t>Find the probability that a randomly selected senior who was matched </a:t>
            </a:r>
            <a:r>
              <a:rPr lang="en-US" dirty="0" smtClean="0"/>
              <a:t>with a </a:t>
            </a:r>
            <a:r>
              <a:rPr lang="en-US" dirty="0"/>
              <a:t>residency position did </a:t>
            </a:r>
            <a:r>
              <a:rPr lang="en-US" i="1" dirty="0"/>
              <a:t>not </a:t>
            </a:r>
            <a:r>
              <a:rPr lang="en-US" dirty="0"/>
              <a:t>get matched with one of the senior’s </a:t>
            </a:r>
            <a:r>
              <a:rPr lang="en-US" dirty="0" smtClean="0"/>
              <a:t>top three </a:t>
            </a:r>
            <a:r>
              <a:rPr lang="en-US" dirty="0"/>
              <a:t>choices.</a:t>
            </a:r>
          </a:p>
        </p:txBody>
      </p:sp>
    </p:spTree>
    <p:extLst>
      <p:ext uri="{BB962C8B-B14F-4D97-AF65-F5344CB8AC3E}">
        <p14:creationId xmlns:p14="http://schemas.microsoft.com/office/powerpoint/2010/main" val="1947248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Pg. 150 # 1 – 7, 9, 12, 18, </a:t>
            </a:r>
            <a:r>
              <a:rPr lang="en-US" smtClean="0"/>
              <a:t>19, 20, </a:t>
            </a:r>
            <a:r>
              <a:rPr lang="en-US" dirty="0" smtClean="0"/>
              <a:t>22, 30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48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Finding Conditional Probabilities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1" dirty="0" smtClean="0"/>
                  <a:t>Conditional probability:</a:t>
                </a:r>
                <a:r>
                  <a:rPr lang="en-US" dirty="0" smtClean="0"/>
                  <a:t> </a:t>
                </a:r>
                <a:r>
                  <a:rPr lang="en-US" dirty="0"/>
                  <a:t>the probability of an event occurring, given </a:t>
                </a:r>
                <a:r>
                  <a:rPr lang="en-US" dirty="0" smtClean="0"/>
                  <a:t>that another </a:t>
                </a:r>
                <a:r>
                  <a:rPr lang="en-US" dirty="0"/>
                  <a:t>event has already occurred</a:t>
                </a:r>
                <a:r>
                  <a:rPr lang="en-US" dirty="0" smtClean="0"/>
                  <a:t>. </a:t>
                </a:r>
              </a:p>
              <a:p>
                <a:r>
                  <a:rPr lang="en-US" dirty="0" smtClean="0"/>
                  <a:t>Written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</m:oMath>
                </a14:m>
                <a:r>
                  <a:rPr lang="en-US" dirty="0" smtClean="0"/>
                  <a:t>, pronounced, “The probability of even B given event A.”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770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Finding Conditional Probabilities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1. </a:t>
            </a:r>
            <a:r>
              <a:rPr lang="en-US" dirty="0"/>
              <a:t>Two cards are selected in sequence from a standard deck. Find </a:t>
            </a:r>
            <a:r>
              <a:rPr lang="en-US" dirty="0" smtClean="0"/>
              <a:t>the probability </a:t>
            </a:r>
            <a:r>
              <a:rPr lang="en-US" dirty="0"/>
              <a:t>that the second card is a queen, given that the first card is a king</a:t>
            </a:r>
            <a:r>
              <a:rPr lang="en-US" dirty="0" smtClean="0"/>
              <a:t>. (</a:t>
            </a:r>
            <a:r>
              <a:rPr lang="en-US" dirty="0"/>
              <a:t>Assume that the king is not replaced</a:t>
            </a:r>
            <a:r>
              <a:rPr lang="en-US" dirty="0" smtClean="0"/>
              <a:t>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28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Finding Conditional Probabilities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2. </a:t>
            </a:r>
            <a:r>
              <a:rPr lang="en-US" dirty="0" smtClean="0"/>
              <a:t>The table below shows the results of a study in which researchers examined a child’s IQ and the presence of a specific gene in the child. Find the probability that a child has a high IQ, given that the child has the gene.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596" y="3458369"/>
            <a:ext cx="6367233" cy="2718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95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Classifying Events as Independent or Dependent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Two events are </a:t>
                </a:r>
                <a:r>
                  <a:rPr lang="en-US" b="1" dirty="0"/>
                  <a:t>independent </a:t>
                </a:r>
                <a:r>
                  <a:rPr lang="en-US" dirty="0"/>
                  <a:t>if the occurrence of one of the events does </a:t>
                </a:r>
                <a:r>
                  <a:rPr lang="en-US" dirty="0" smtClean="0"/>
                  <a:t>not affect </a:t>
                </a:r>
                <a:r>
                  <a:rPr lang="en-US" dirty="0"/>
                  <a:t>the probability of the occurrence of the other event. Two events </a:t>
                </a:r>
                <a:r>
                  <a:rPr lang="en-US" i="1" dirty="0"/>
                  <a:t>A </a:t>
                </a:r>
                <a:r>
                  <a:rPr lang="en-US" dirty="0" smtClean="0"/>
                  <a:t>and </a:t>
                </a:r>
                <a:r>
                  <a:rPr lang="en-US" i="1" dirty="0" smtClean="0"/>
                  <a:t>B </a:t>
                </a:r>
                <a:r>
                  <a:rPr lang="en-US" dirty="0"/>
                  <a:t>are independent </a:t>
                </a:r>
                <a:r>
                  <a:rPr lang="en-US" dirty="0" smtClean="0"/>
                  <a:t>if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691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Classifying Events as Independent or Dependent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Selecting </a:t>
            </a:r>
            <a:r>
              <a:rPr lang="en-US" dirty="0"/>
              <a:t>a king from a standard deck not replacing it, and </a:t>
            </a:r>
            <a:r>
              <a:rPr lang="en-US" dirty="0" smtClean="0"/>
              <a:t>then selecting </a:t>
            </a:r>
            <a:r>
              <a:rPr lang="en-US" dirty="0"/>
              <a:t>a queen from the </a:t>
            </a:r>
            <a:r>
              <a:rPr lang="en-US" dirty="0" smtClean="0"/>
              <a:t>deck.</a:t>
            </a:r>
          </a:p>
          <a:p>
            <a:pPr marL="0" indent="0">
              <a:buNone/>
            </a:pPr>
            <a:r>
              <a:rPr lang="en-US" dirty="0" smtClean="0"/>
              <a:t>2. Tossing </a:t>
            </a:r>
            <a:r>
              <a:rPr lang="en-US" dirty="0"/>
              <a:t>a coin and getting a head and then rolling a six-sided die </a:t>
            </a:r>
            <a:r>
              <a:rPr lang="en-US" dirty="0" smtClean="0"/>
              <a:t>and obtaining </a:t>
            </a:r>
            <a:r>
              <a:rPr lang="en-US" dirty="0"/>
              <a:t>a </a:t>
            </a:r>
            <a:r>
              <a:rPr lang="en-US" dirty="0" smtClean="0"/>
              <a:t>6.</a:t>
            </a:r>
          </a:p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dirty="0"/>
              <a:t>Driving over 85 miles per hour and then getting in a car </a:t>
            </a:r>
            <a:r>
              <a:rPr lang="en-US" dirty="0" smtClean="0"/>
              <a:t>accident. (based on information that you know)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08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Multiplication Rule to Find Probabilities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probability that two independent events </a:t>
                </a:r>
                <a:r>
                  <a:rPr lang="en-US" i="1" dirty="0"/>
                  <a:t>A </a:t>
                </a:r>
                <a:r>
                  <a:rPr lang="en-US" dirty="0"/>
                  <a:t>and </a:t>
                </a:r>
                <a:r>
                  <a:rPr lang="en-US" i="1" dirty="0"/>
                  <a:t>B </a:t>
                </a:r>
                <a:r>
                  <a:rPr lang="en-US" dirty="0"/>
                  <a:t>will occur in sequence </a:t>
                </a:r>
                <a:r>
                  <a:rPr lang="en-US" dirty="0" smtClean="0"/>
                  <a:t>is </a:t>
                </a:r>
              </a:p>
              <a:p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and</m:t>
                        </m:r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)∙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77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Using the Multiplication Rule to Find Probabilities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cards are selected, without replacing the first card, from a </a:t>
            </a:r>
            <a:r>
              <a:rPr lang="en-US" dirty="0" smtClean="0"/>
              <a:t>standard deck</a:t>
            </a:r>
            <a:r>
              <a:rPr lang="en-US" dirty="0"/>
              <a:t>. Find the probability of selecting a king and then selecting a queen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First, check to see if they are independent</a:t>
            </a:r>
          </a:p>
          <a:p>
            <a:r>
              <a:rPr lang="en-US" dirty="0" smtClean="0"/>
              <a:t>Then, determine probabilities and multiply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357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Using the Multiplication Rule to Find Probabilities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coin is tossed and a die is rolled. Find the probability of tossing a </a:t>
            </a:r>
            <a:r>
              <a:rPr lang="en-US" dirty="0" smtClean="0"/>
              <a:t>head and </a:t>
            </a:r>
            <a:r>
              <a:rPr lang="en-US" dirty="0"/>
              <a:t>then rolling a 6.</a:t>
            </a:r>
          </a:p>
        </p:txBody>
      </p:sp>
    </p:spTree>
    <p:extLst>
      <p:ext uri="{BB962C8B-B14F-4D97-AF65-F5344CB8AC3E}">
        <p14:creationId xmlns:p14="http://schemas.microsoft.com/office/powerpoint/2010/main" val="313809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5818</TotalTime>
  <Words>592</Words>
  <Application>Microsoft Office PowerPoint</Application>
  <PresentationFormat>Widescreen</PresentationFormat>
  <Paragraphs>36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Office Theme</vt:lpstr>
      <vt:lpstr>3.2 Conditional Probability and the Multiplication Rule</vt:lpstr>
      <vt:lpstr>Finding Conditional Probabilities</vt:lpstr>
      <vt:lpstr>Finding Conditional Probabilities</vt:lpstr>
      <vt:lpstr>Finding Conditional Probabilities</vt:lpstr>
      <vt:lpstr>Classifying Events as Independent or Dependent</vt:lpstr>
      <vt:lpstr>Classifying Events as Independent or Dependent</vt:lpstr>
      <vt:lpstr>Multiplication Rule to Find Probabilities</vt:lpstr>
      <vt:lpstr>Using the Multiplication Rule to Find Probabilities</vt:lpstr>
      <vt:lpstr>Using the Multiplication Rule to Find Probabilities</vt:lpstr>
      <vt:lpstr>Using the Multiplication Rule to Find Probabilities</vt:lpstr>
      <vt:lpstr>Using the Multiplication Rule to Find Probabilities</vt:lpstr>
      <vt:lpstr>Practice Problems</vt:lpstr>
    </vt:vector>
  </TitlesOfParts>
  <Company>Polk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3.2 Conditional Probability and the Multiplication Rule</dc:title>
  <dc:creator>Cress, Aaron</dc:creator>
  <cp:lastModifiedBy>Bakker, John D.</cp:lastModifiedBy>
  <cp:revision>7</cp:revision>
  <dcterms:created xsi:type="dcterms:W3CDTF">2015-10-27T10:40:20Z</dcterms:created>
  <dcterms:modified xsi:type="dcterms:W3CDTF">2019-10-25T17:50:23Z</dcterms:modified>
</cp:coreProperties>
</file>