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62" d="100"/>
          <a:sy n="62" d="100"/>
        </p:scale>
        <p:origin x="9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1A3088-A81A-4568-992D-34A3BF2E30B1}"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54B1F-8784-453F-A8C7-75A28C68C740}" type="slidenum">
              <a:rPr lang="en-US" smtClean="0"/>
              <a:t>‹#›</a:t>
            </a:fld>
            <a:endParaRPr lang="en-US"/>
          </a:p>
        </p:txBody>
      </p:sp>
    </p:spTree>
    <p:extLst>
      <p:ext uri="{BB962C8B-B14F-4D97-AF65-F5344CB8AC3E}">
        <p14:creationId xmlns:p14="http://schemas.microsoft.com/office/powerpoint/2010/main" val="1037465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A3088-A81A-4568-992D-34A3BF2E30B1}"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54B1F-8784-453F-A8C7-75A28C68C740}" type="slidenum">
              <a:rPr lang="en-US" smtClean="0"/>
              <a:t>‹#›</a:t>
            </a:fld>
            <a:endParaRPr lang="en-US"/>
          </a:p>
        </p:txBody>
      </p:sp>
    </p:spTree>
    <p:extLst>
      <p:ext uri="{BB962C8B-B14F-4D97-AF65-F5344CB8AC3E}">
        <p14:creationId xmlns:p14="http://schemas.microsoft.com/office/powerpoint/2010/main" val="3779817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A3088-A81A-4568-992D-34A3BF2E30B1}"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54B1F-8784-453F-A8C7-75A28C68C740}" type="slidenum">
              <a:rPr lang="en-US" smtClean="0"/>
              <a:t>‹#›</a:t>
            </a:fld>
            <a:endParaRPr lang="en-US"/>
          </a:p>
        </p:txBody>
      </p:sp>
    </p:spTree>
    <p:extLst>
      <p:ext uri="{BB962C8B-B14F-4D97-AF65-F5344CB8AC3E}">
        <p14:creationId xmlns:p14="http://schemas.microsoft.com/office/powerpoint/2010/main" val="2542882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A3088-A81A-4568-992D-34A3BF2E30B1}"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54B1F-8784-453F-A8C7-75A28C68C740}" type="slidenum">
              <a:rPr lang="en-US" smtClean="0"/>
              <a:t>‹#›</a:t>
            </a:fld>
            <a:endParaRPr lang="en-US"/>
          </a:p>
        </p:txBody>
      </p:sp>
    </p:spTree>
    <p:extLst>
      <p:ext uri="{BB962C8B-B14F-4D97-AF65-F5344CB8AC3E}">
        <p14:creationId xmlns:p14="http://schemas.microsoft.com/office/powerpoint/2010/main" val="3680244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1A3088-A81A-4568-992D-34A3BF2E30B1}"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54B1F-8784-453F-A8C7-75A28C68C740}" type="slidenum">
              <a:rPr lang="en-US" smtClean="0"/>
              <a:t>‹#›</a:t>
            </a:fld>
            <a:endParaRPr lang="en-US"/>
          </a:p>
        </p:txBody>
      </p:sp>
    </p:spTree>
    <p:extLst>
      <p:ext uri="{BB962C8B-B14F-4D97-AF65-F5344CB8AC3E}">
        <p14:creationId xmlns:p14="http://schemas.microsoft.com/office/powerpoint/2010/main" val="1007646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1A3088-A81A-4568-992D-34A3BF2E30B1}"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54B1F-8784-453F-A8C7-75A28C68C740}" type="slidenum">
              <a:rPr lang="en-US" smtClean="0"/>
              <a:t>‹#›</a:t>
            </a:fld>
            <a:endParaRPr lang="en-US"/>
          </a:p>
        </p:txBody>
      </p:sp>
    </p:spTree>
    <p:extLst>
      <p:ext uri="{BB962C8B-B14F-4D97-AF65-F5344CB8AC3E}">
        <p14:creationId xmlns:p14="http://schemas.microsoft.com/office/powerpoint/2010/main" val="3871834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1A3088-A81A-4568-992D-34A3BF2E30B1}" type="datetimeFigureOut">
              <a:rPr lang="en-US" smtClean="0"/>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254B1F-8784-453F-A8C7-75A28C68C740}" type="slidenum">
              <a:rPr lang="en-US" smtClean="0"/>
              <a:t>‹#›</a:t>
            </a:fld>
            <a:endParaRPr lang="en-US"/>
          </a:p>
        </p:txBody>
      </p:sp>
    </p:spTree>
    <p:extLst>
      <p:ext uri="{BB962C8B-B14F-4D97-AF65-F5344CB8AC3E}">
        <p14:creationId xmlns:p14="http://schemas.microsoft.com/office/powerpoint/2010/main" val="692317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1A3088-A81A-4568-992D-34A3BF2E30B1}" type="datetimeFigureOut">
              <a:rPr lang="en-US" smtClean="0"/>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254B1F-8784-453F-A8C7-75A28C68C740}" type="slidenum">
              <a:rPr lang="en-US" smtClean="0"/>
              <a:t>‹#›</a:t>
            </a:fld>
            <a:endParaRPr lang="en-US"/>
          </a:p>
        </p:txBody>
      </p:sp>
    </p:spTree>
    <p:extLst>
      <p:ext uri="{BB962C8B-B14F-4D97-AF65-F5344CB8AC3E}">
        <p14:creationId xmlns:p14="http://schemas.microsoft.com/office/powerpoint/2010/main" val="656695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A3088-A81A-4568-992D-34A3BF2E30B1}" type="datetimeFigureOut">
              <a:rPr lang="en-US" smtClean="0"/>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254B1F-8784-453F-A8C7-75A28C68C740}" type="slidenum">
              <a:rPr lang="en-US" smtClean="0"/>
              <a:t>‹#›</a:t>
            </a:fld>
            <a:endParaRPr lang="en-US"/>
          </a:p>
        </p:txBody>
      </p:sp>
    </p:spTree>
    <p:extLst>
      <p:ext uri="{BB962C8B-B14F-4D97-AF65-F5344CB8AC3E}">
        <p14:creationId xmlns:p14="http://schemas.microsoft.com/office/powerpoint/2010/main" val="2261659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1A3088-A81A-4568-992D-34A3BF2E30B1}"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54B1F-8784-453F-A8C7-75A28C68C740}" type="slidenum">
              <a:rPr lang="en-US" smtClean="0"/>
              <a:t>‹#›</a:t>
            </a:fld>
            <a:endParaRPr lang="en-US"/>
          </a:p>
        </p:txBody>
      </p:sp>
    </p:spTree>
    <p:extLst>
      <p:ext uri="{BB962C8B-B14F-4D97-AF65-F5344CB8AC3E}">
        <p14:creationId xmlns:p14="http://schemas.microsoft.com/office/powerpoint/2010/main" val="3758237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1A3088-A81A-4568-992D-34A3BF2E30B1}"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54B1F-8784-453F-A8C7-75A28C68C740}" type="slidenum">
              <a:rPr lang="en-US" smtClean="0"/>
              <a:t>‹#›</a:t>
            </a:fld>
            <a:endParaRPr lang="en-US"/>
          </a:p>
        </p:txBody>
      </p:sp>
    </p:spTree>
    <p:extLst>
      <p:ext uri="{BB962C8B-B14F-4D97-AF65-F5344CB8AC3E}">
        <p14:creationId xmlns:p14="http://schemas.microsoft.com/office/powerpoint/2010/main" val="1830557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1A3088-A81A-4568-992D-34A3BF2E30B1}" type="datetimeFigureOut">
              <a:rPr lang="en-US" smtClean="0"/>
              <a:t>12/3/2019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254B1F-8784-453F-A8C7-75A28C68C740}" type="slidenum">
              <a:rPr lang="en-US" smtClean="0"/>
              <a:t>‹#›</a:t>
            </a:fld>
            <a:endParaRPr lang="en-US"/>
          </a:p>
        </p:txBody>
      </p:sp>
    </p:spTree>
    <p:extLst>
      <p:ext uri="{BB962C8B-B14F-4D97-AF65-F5344CB8AC3E}">
        <p14:creationId xmlns:p14="http://schemas.microsoft.com/office/powerpoint/2010/main" val="2686401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4.1 Probability Distributions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65134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the variance and standard deviation of a probability distribution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318196" y="1825625"/>
                <a:ext cx="9035603" cy="4351338"/>
              </a:xfrm>
            </p:spPr>
            <p:txBody>
              <a:bodyPr/>
              <a:lstStyle/>
              <a:p>
                <a:r>
                  <a:rPr lang="en-US" dirty="0" smtClean="0"/>
                  <a:t>The probability distribution for the personality inventory test for passive aggressive traits </a:t>
                </a:r>
                <a:r>
                  <a:rPr lang="en-US" dirty="0"/>
                  <a:t>discussed in Example 2 is </a:t>
                </a:r>
                <a:r>
                  <a:rPr lang="en-US" dirty="0" smtClean="0"/>
                  <a:t>given to the left. </a:t>
                </a:r>
                <a:r>
                  <a:rPr lang="en-US" dirty="0"/>
                  <a:t>Find the </a:t>
                </a:r>
                <a:r>
                  <a:rPr lang="en-US" dirty="0" smtClean="0"/>
                  <a:t>variance and </a:t>
                </a:r>
                <a:r>
                  <a:rPr lang="en-US" dirty="0"/>
                  <a:t>standard deviation of the probability distribution</a:t>
                </a:r>
                <a:r>
                  <a:rPr lang="en-US" dirty="0" smtClean="0"/>
                  <a:t>. Remember </a:t>
                </a:r>
                <a14:m>
                  <m:oMath xmlns:m="http://schemas.openxmlformats.org/officeDocument/2006/math">
                    <m:r>
                      <a:rPr lang="en-US"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=2.94</m:t>
                    </m:r>
                  </m:oMath>
                </a14:m>
                <a:endParaRPr lang="en-US" dirty="0" smtClean="0"/>
              </a:p>
              <a:p>
                <a:r>
                  <a:rPr lang="en-US" dirty="0" smtClean="0"/>
                  <a:t>This is similar to finding the variance and standard deviation as we did earlier this year except after square the difference between the value and the mean, we multiply by the probability.</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318196" y="1825625"/>
                <a:ext cx="9035603" cy="4351338"/>
              </a:xfrm>
              <a:blipFill rotWithShape="0">
                <a:blip r:embed="rId2"/>
                <a:stretch>
                  <a:fillRect l="-1215" t="-2241" r="-2092"/>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125232" y="1690688"/>
            <a:ext cx="2192964" cy="3677091"/>
          </a:xfrm>
          <a:prstGeom prst="rect">
            <a:avLst/>
          </a:prstGeom>
        </p:spPr>
      </p:pic>
    </p:spTree>
    <p:extLst>
      <p:ext uri="{BB962C8B-B14F-4D97-AF65-F5344CB8AC3E}">
        <p14:creationId xmlns:p14="http://schemas.microsoft.com/office/powerpoint/2010/main" val="4291107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0" y="3476614"/>
            <a:ext cx="2457605" cy="3381386"/>
          </a:xfrm>
          <a:prstGeom prst="rect">
            <a:avLst/>
          </a:prstGeom>
        </p:spPr>
      </p:pic>
      <p:sp>
        <p:nvSpPr>
          <p:cNvPr id="4" name="Title 1"/>
          <p:cNvSpPr>
            <a:spLocks noGrp="1"/>
          </p:cNvSpPr>
          <p:nvPr>
            <p:ph type="title"/>
          </p:nvPr>
        </p:nvSpPr>
        <p:spPr>
          <a:xfrm>
            <a:off x="876837" y="-124273"/>
            <a:ext cx="10515600" cy="1325563"/>
          </a:xfrm>
        </p:spPr>
        <p:txBody>
          <a:bodyPr/>
          <a:lstStyle/>
          <a:p>
            <a:r>
              <a:rPr lang="en-US" dirty="0" smtClean="0"/>
              <a:t>Finding the variance and standard deviation of a probability distribution</a:t>
            </a:r>
            <a:endParaRPr lang="en-US" dirty="0"/>
          </a:p>
        </p:txBody>
      </p:sp>
      <p:pic>
        <p:nvPicPr>
          <p:cNvPr id="6" name="Picture 5"/>
          <p:cNvPicPr>
            <a:picLocks noChangeAspect="1"/>
          </p:cNvPicPr>
          <p:nvPr/>
        </p:nvPicPr>
        <p:blipFill>
          <a:blip r:embed="rId3"/>
          <a:stretch>
            <a:fillRect/>
          </a:stretch>
        </p:blipFill>
        <p:spPr>
          <a:xfrm>
            <a:off x="2457605" y="3489834"/>
            <a:ext cx="1122722" cy="3368166"/>
          </a:xfrm>
          <a:prstGeom prst="rect">
            <a:avLst/>
          </a:prstGeom>
        </p:spPr>
      </p:pic>
      <p:pic>
        <p:nvPicPr>
          <p:cNvPr id="7" name="Picture 6"/>
          <p:cNvPicPr>
            <a:picLocks noChangeAspect="1"/>
          </p:cNvPicPr>
          <p:nvPr/>
        </p:nvPicPr>
        <p:blipFill>
          <a:blip r:embed="rId4"/>
          <a:stretch>
            <a:fillRect/>
          </a:stretch>
        </p:blipFill>
        <p:spPr>
          <a:xfrm>
            <a:off x="3580327" y="3489835"/>
            <a:ext cx="1334883" cy="3368166"/>
          </a:xfrm>
          <a:prstGeom prst="rect">
            <a:avLst/>
          </a:prstGeom>
        </p:spPr>
      </p:pic>
      <p:sp>
        <p:nvSpPr>
          <p:cNvPr id="8" name="TextBox 7"/>
          <p:cNvSpPr txBox="1"/>
          <p:nvPr/>
        </p:nvSpPr>
        <p:spPr>
          <a:xfrm>
            <a:off x="0" y="995229"/>
            <a:ext cx="12015989" cy="2246769"/>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Start by subtracting the mean from each value</a:t>
            </a:r>
          </a:p>
          <a:p>
            <a:pPr marL="285750" indent="-285750">
              <a:buFont typeface="Arial" panose="020B0604020202020204" pitchFamily="34" charset="0"/>
              <a:buChar char="•"/>
            </a:pPr>
            <a:r>
              <a:rPr lang="en-US" sz="2800" dirty="0" smtClean="0"/>
              <a:t>Then square each result</a:t>
            </a:r>
          </a:p>
          <a:p>
            <a:pPr marL="285750" indent="-285750">
              <a:buFont typeface="Arial" panose="020B0604020202020204" pitchFamily="34" charset="0"/>
              <a:buChar char="•"/>
            </a:pPr>
            <a:r>
              <a:rPr lang="en-US" sz="2800" dirty="0" smtClean="0"/>
              <a:t>Multiply the squared numbers by the probability</a:t>
            </a:r>
          </a:p>
          <a:p>
            <a:pPr marL="285750" indent="-285750">
              <a:buFont typeface="Arial" panose="020B0604020202020204" pitchFamily="34" charset="0"/>
              <a:buChar char="•"/>
            </a:pPr>
            <a:r>
              <a:rPr lang="en-US" sz="2800" dirty="0" smtClean="0"/>
              <a:t>Add them together to find the variance</a:t>
            </a:r>
          </a:p>
          <a:p>
            <a:pPr marL="285750" indent="-285750">
              <a:buFont typeface="Arial" panose="020B0604020202020204" pitchFamily="34" charset="0"/>
              <a:buChar char="•"/>
            </a:pPr>
            <a:r>
              <a:rPr lang="en-US" sz="2800" dirty="0" smtClean="0"/>
              <a:t>Finally, square root the variance to find the standard deviation</a:t>
            </a:r>
            <a:endParaRPr lang="en-US" sz="2800" dirty="0"/>
          </a:p>
        </p:txBody>
      </p:sp>
      <p:pic>
        <p:nvPicPr>
          <p:cNvPr id="9" name="Picture 8"/>
          <p:cNvPicPr>
            <a:picLocks noChangeAspect="1"/>
          </p:cNvPicPr>
          <p:nvPr/>
        </p:nvPicPr>
        <p:blipFill>
          <a:blip r:embed="rId5"/>
          <a:stretch>
            <a:fillRect/>
          </a:stretch>
        </p:blipFill>
        <p:spPr>
          <a:xfrm>
            <a:off x="4915210" y="3541351"/>
            <a:ext cx="1844214" cy="2859450"/>
          </a:xfrm>
          <a:prstGeom prst="rect">
            <a:avLst/>
          </a:prstGeom>
        </p:spPr>
      </p:pic>
      <p:pic>
        <p:nvPicPr>
          <p:cNvPr id="10" name="Picture 9"/>
          <p:cNvPicPr>
            <a:picLocks noChangeAspect="1"/>
          </p:cNvPicPr>
          <p:nvPr/>
        </p:nvPicPr>
        <p:blipFill>
          <a:blip r:embed="rId6"/>
          <a:stretch>
            <a:fillRect/>
          </a:stretch>
        </p:blipFill>
        <p:spPr>
          <a:xfrm>
            <a:off x="6999801" y="4713219"/>
            <a:ext cx="4502932" cy="683029"/>
          </a:xfrm>
          <a:prstGeom prst="rect">
            <a:avLst/>
          </a:prstGeom>
        </p:spPr>
      </p:pic>
      <p:pic>
        <p:nvPicPr>
          <p:cNvPr id="11" name="Picture 10"/>
          <p:cNvPicPr>
            <a:picLocks noChangeAspect="1"/>
          </p:cNvPicPr>
          <p:nvPr/>
        </p:nvPicPr>
        <p:blipFill>
          <a:blip r:embed="rId7"/>
          <a:stretch>
            <a:fillRect/>
          </a:stretch>
        </p:blipFill>
        <p:spPr>
          <a:xfrm>
            <a:off x="6999801" y="5527049"/>
            <a:ext cx="5058889" cy="680568"/>
          </a:xfrm>
          <a:prstGeom prst="rect">
            <a:avLst/>
          </a:prstGeom>
        </p:spPr>
      </p:pic>
    </p:spTree>
    <p:extLst>
      <p:ext uri="{BB962C8B-B14F-4D97-AF65-F5344CB8AC3E}">
        <p14:creationId xmlns:p14="http://schemas.microsoft.com/office/powerpoint/2010/main" val="17022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barn(inVertical)">
                                      <p:cBhvr>
                                        <p:cTn id="10" dur="500"/>
                                        <p:tgtEl>
                                          <p:spTgt spid="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barn(inVertical)">
                                      <p:cBhvr>
                                        <p:cTn id="15" dur="500"/>
                                        <p:tgtEl>
                                          <p:spTgt spid="8">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animEffect transition="in" filter="barn(inVertical)">
                                      <p:cBhvr>
                                        <p:cTn id="23" dur="500"/>
                                        <p:tgtEl>
                                          <p:spTgt spid="8">
                                            <p:txEl>
                                              <p:pRg st="2" end="2"/>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8">
                                            <p:txEl>
                                              <p:pRg st="3" end="3"/>
                                            </p:txEl>
                                          </p:spTgt>
                                        </p:tgtEl>
                                        <p:attrNameLst>
                                          <p:attrName>style.visibility</p:attrName>
                                        </p:attrNameLst>
                                      </p:cBhvr>
                                      <p:to>
                                        <p:strVal val="visible"/>
                                      </p:to>
                                    </p:set>
                                    <p:animEffect transition="in" filter="barn(inVertical)">
                                      <p:cBhvr>
                                        <p:cTn id="31" dur="500"/>
                                        <p:tgtEl>
                                          <p:spTgt spid="8">
                                            <p:txEl>
                                              <p:pRg st="3" end="3"/>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arn(inVertical)">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8">
                                            <p:txEl>
                                              <p:pRg st="4" end="4"/>
                                            </p:txEl>
                                          </p:spTgt>
                                        </p:tgtEl>
                                        <p:attrNameLst>
                                          <p:attrName>style.visibility</p:attrName>
                                        </p:attrNameLst>
                                      </p:cBhvr>
                                      <p:to>
                                        <p:strVal val="visible"/>
                                      </p:to>
                                    </p:set>
                                    <p:animEffect transition="in" filter="barn(inVertical)">
                                      <p:cBhvr>
                                        <p:cTn id="39" dur="500"/>
                                        <p:tgtEl>
                                          <p:spTgt spid="8">
                                            <p:txEl>
                                              <p:pRg st="4" end="4"/>
                                            </p:txEl>
                                          </p:spTgt>
                                        </p:tgtEl>
                                      </p:cBhvr>
                                    </p:animEffect>
                                  </p:childTnLst>
                                </p:cTn>
                              </p:par>
                              <p:par>
                                <p:cTn id="40" presetID="16" presetClass="entr" presetSubtype="21" fill="hold"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arn(inVertical)">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it on your own</a:t>
            </a:r>
            <a:endParaRPr lang="en-US" dirty="0"/>
          </a:p>
        </p:txBody>
      </p:sp>
      <p:sp>
        <p:nvSpPr>
          <p:cNvPr id="3" name="Content Placeholder 2"/>
          <p:cNvSpPr>
            <a:spLocks noGrp="1"/>
          </p:cNvSpPr>
          <p:nvPr>
            <p:ph idx="1"/>
          </p:nvPr>
        </p:nvSpPr>
        <p:spPr/>
        <p:txBody>
          <a:bodyPr/>
          <a:lstStyle/>
          <a:p>
            <a:r>
              <a:rPr lang="en-US" dirty="0" smtClean="0"/>
              <a:t>Find the mean, variance, and standard deviation of the table shown below.</a:t>
            </a:r>
          </a:p>
          <a:p>
            <a:pPr lvl="7"/>
            <a:r>
              <a:rPr lang="en-US" sz="2800" dirty="0" smtClean="0"/>
              <a:t>Mean: 1.2</a:t>
            </a:r>
          </a:p>
          <a:p>
            <a:pPr lvl="7"/>
            <a:r>
              <a:rPr lang="en-US" sz="2800" dirty="0" smtClean="0"/>
              <a:t>Variance: .72</a:t>
            </a:r>
          </a:p>
          <a:p>
            <a:pPr lvl="7"/>
            <a:r>
              <a:rPr lang="en-US" sz="2800" dirty="0" smtClean="0"/>
              <a:t>Standard Deviation: .848528</a:t>
            </a:r>
            <a:endParaRPr lang="en-US" sz="2800" dirty="0"/>
          </a:p>
        </p:txBody>
      </p:sp>
      <p:pic>
        <p:nvPicPr>
          <p:cNvPr id="4" name="Picture 3"/>
          <p:cNvPicPr>
            <a:picLocks noChangeAspect="1"/>
          </p:cNvPicPr>
          <p:nvPr/>
        </p:nvPicPr>
        <p:blipFill>
          <a:blip r:embed="rId2"/>
          <a:stretch>
            <a:fillRect/>
          </a:stretch>
        </p:blipFill>
        <p:spPr>
          <a:xfrm>
            <a:off x="115440" y="2742864"/>
            <a:ext cx="3614463" cy="3052629"/>
          </a:xfrm>
          <a:prstGeom prst="rect">
            <a:avLst/>
          </a:prstGeom>
        </p:spPr>
      </p:pic>
    </p:spTree>
    <p:extLst>
      <p:ext uri="{BB962C8B-B14F-4D97-AF65-F5344CB8AC3E}">
        <p14:creationId xmlns:p14="http://schemas.microsoft.com/office/powerpoint/2010/main" val="410860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Value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b="1" dirty="0" smtClean="0"/>
                  <a:t>Expected </a:t>
                </a:r>
                <a:r>
                  <a:rPr lang="en-US" b="1" dirty="0"/>
                  <a:t>value </a:t>
                </a:r>
                <a:r>
                  <a:rPr lang="en-US" dirty="0"/>
                  <a:t>of a discrete random variable is equal to the mean of </a:t>
                </a:r>
                <a:r>
                  <a:rPr lang="en-US" dirty="0" smtClean="0"/>
                  <a:t>the random </a:t>
                </a:r>
                <a:r>
                  <a:rPr lang="en-US" dirty="0"/>
                  <a:t>variable</a:t>
                </a:r>
                <a:r>
                  <a:rPr lang="en-US" dirty="0" smtClean="0"/>
                  <a:t>.</a:t>
                </a:r>
              </a:p>
              <a:p>
                <a:r>
                  <a:rPr lang="en-US" dirty="0" smtClean="0"/>
                  <a:t>Expected Value</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𝐸</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nary>
                      <m:naryPr>
                        <m:chr m:val="∑"/>
                        <m:subHide m:val="on"/>
                        <m:supHide m:val="on"/>
                        <m:ctrlPr>
                          <a:rPr lang="en-US" b="0" i="1" smtClean="0">
                            <a:latin typeface="Cambria Math" panose="02040503050406030204" pitchFamily="18" charset="0"/>
                            <a:ea typeface="Cambria Math" panose="02040503050406030204" pitchFamily="18" charset="0"/>
                          </a:rPr>
                        </m:ctrlPr>
                      </m:naryPr>
                      <m:sub/>
                      <m:sup/>
                      <m:e>
                        <m:r>
                          <a:rPr lang="en-US" b="0" i="1" smtClean="0">
                            <a:latin typeface="Cambria Math" panose="02040503050406030204" pitchFamily="18" charset="0"/>
                            <a:ea typeface="Cambria Math" panose="02040503050406030204" pitchFamily="18" charset="0"/>
                          </a:rPr>
                          <m:t>𝑥</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𝑃</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𝑥</m:t>
                        </m:r>
                        <m:r>
                          <a:rPr lang="en-US" b="0" i="1" smtClean="0">
                            <a:latin typeface="Cambria Math" panose="02040503050406030204" pitchFamily="18" charset="0"/>
                            <a:ea typeface="Cambria Math" panose="02040503050406030204" pitchFamily="18" charset="0"/>
                          </a:rPr>
                          <m:t>)</m:t>
                        </m:r>
                      </m:e>
                    </m:nary>
                  </m:oMath>
                </a14:m>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r="-174"/>
                </a:stretch>
              </a:blipFill>
            </p:spPr>
            <p:txBody>
              <a:bodyPr/>
              <a:lstStyle/>
              <a:p>
                <a:r>
                  <a:rPr lang="en-US">
                    <a:noFill/>
                  </a:rPr>
                  <a:t> </a:t>
                </a:r>
              </a:p>
            </p:txBody>
          </p:sp>
        </mc:Fallback>
      </mc:AlternateContent>
    </p:spTree>
    <p:extLst>
      <p:ext uri="{BB962C8B-B14F-4D97-AF65-F5344CB8AC3E}">
        <p14:creationId xmlns:p14="http://schemas.microsoft.com/office/powerpoint/2010/main" val="1219845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0182"/>
            <a:ext cx="10515600" cy="1325563"/>
          </a:xfrm>
        </p:spPr>
        <p:txBody>
          <a:bodyPr/>
          <a:lstStyle/>
          <a:p>
            <a:r>
              <a:rPr lang="en-US" dirty="0" smtClean="0"/>
              <a:t>Expected value of a game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821072"/>
                <a:ext cx="10515600" cy="6036928"/>
              </a:xfrm>
            </p:spPr>
            <p:txBody>
              <a:bodyPr>
                <a:normAutofit/>
              </a:bodyPr>
              <a:lstStyle/>
              <a:p>
                <a:r>
                  <a:rPr lang="en-US" dirty="0" smtClean="0"/>
                  <a:t>At a raffle, 1500 tickets are sold at $2 each for four prizes of $500, $250, $150, and </a:t>
                </a:r>
                <a:r>
                  <a:rPr lang="en-US" dirty="0"/>
                  <a:t>$75</a:t>
                </a:r>
                <a:r>
                  <a:rPr lang="en-US" dirty="0" smtClean="0"/>
                  <a:t>. You </a:t>
                </a:r>
                <a:r>
                  <a:rPr lang="en-US" dirty="0"/>
                  <a:t>buy one ticket</a:t>
                </a:r>
                <a:r>
                  <a:rPr lang="en-US" dirty="0" smtClean="0"/>
                  <a:t>. What </a:t>
                </a:r>
                <a:r>
                  <a:rPr lang="en-US" dirty="0"/>
                  <a:t>is the expected value of your gain</a:t>
                </a:r>
                <a:r>
                  <a:rPr lang="en-US" dirty="0" smtClean="0"/>
                  <a:t>?</a:t>
                </a:r>
              </a:p>
              <a:p>
                <a:r>
                  <a:rPr lang="en-US" dirty="0" smtClean="0"/>
                  <a:t>What are your values for the table?</a:t>
                </a:r>
              </a:p>
              <a:p>
                <a:r>
                  <a:rPr lang="en-US" dirty="0" smtClean="0"/>
                  <a:t>Answer: </a:t>
                </a:r>
                <a14:m>
                  <m:oMath xmlns:m="http://schemas.openxmlformats.org/officeDocument/2006/math">
                    <m:r>
                      <a:rPr lang="en-US" b="0" i="1" smtClean="0">
                        <a:latin typeface="Cambria Math" panose="02040503050406030204" pitchFamily="18" charset="0"/>
                      </a:rPr>
                      <m:t>500−2=498, 250−2=248, 150−2=148, 75−2=73</m:t>
                    </m:r>
                  </m:oMath>
                </a14:m>
                <a:r>
                  <a:rPr lang="en-US" dirty="0" smtClean="0"/>
                  <a:t>, or you could simply win nothing which puts your gain at </a:t>
                </a:r>
                <a14:m>
                  <m:oMath xmlns:m="http://schemas.openxmlformats.org/officeDocument/2006/math">
                    <m:r>
                      <a:rPr lang="en-US" b="0" i="1" smtClean="0">
                        <a:latin typeface="Cambria Math" panose="02040503050406030204" pitchFamily="18" charset="0"/>
                      </a:rPr>
                      <m:t>−2</m:t>
                    </m:r>
                  </m:oMath>
                </a14:m>
                <a:r>
                  <a:rPr lang="en-US" dirty="0" smtClean="0"/>
                  <a:t>.</a:t>
                </a:r>
              </a:p>
              <a:p>
                <a:r>
                  <a:rPr lang="en-US" dirty="0" smtClean="0"/>
                  <a:t>What is the probability of each gain?</a:t>
                </a:r>
              </a:p>
              <a:p>
                <a:pPr lvl="7"/>
                <a:r>
                  <a:rPr lang="en-US" sz="2800" dirty="0" smtClean="0"/>
                  <a:t>Find the expected value.</a:t>
                </a:r>
              </a:p>
              <a:p>
                <a:pPr lvl="7"/>
                <a14:m>
                  <m:oMath xmlns:m="http://schemas.openxmlformats.org/officeDocument/2006/math">
                    <m:nary>
                      <m:naryPr>
                        <m:chr m:val="∑"/>
                        <m:subHide m:val="on"/>
                        <m:supHide m:val="on"/>
                        <m:ctrlPr>
                          <a:rPr lang="en-US" sz="2800" i="1" smtClean="0">
                            <a:latin typeface="Cambria Math" panose="02040503050406030204" pitchFamily="18" charset="0"/>
                          </a:rPr>
                        </m:ctrlPr>
                      </m:naryPr>
                      <m:sub/>
                      <m:sup/>
                      <m:e>
                        <m:r>
                          <a:rPr lang="en-US" sz="2800" b="0" i="1" smtClean="0">
                            <a:latin typeface="Cambria Math" panose="02040503050406030204" pitchFamily="18" charset="0"/>
                          </a:rPr>
                          <m:t>𝑥𝑃</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𝑥</m:t>
                            </m:r>
                          </m:e>
                        </m:d>
                        <m:r>
                          <a:rPr lang="en-US" sz="2800" b="0" i="1" smtClean="0">
                            <a:latin typeface="Cambria Math" panose="02040503050406030204" pitchFamily="18" charset="0"/>
                          </a:rPr>
                          <m:t>=−1.352</m:t>
                        </m:r>
                      </m:e>
                    </m:nary>
                  </m:oMath>
                </a14:m>
                <a:endParaRPr lang="en-US" sz="2800" dirty="0" smtClean="0"/>
              </a:p>
              <a:p>
                <a:pPr lvl="7"/>
                <a:r>
                  <a:rPr lang="en-US" sz="2800" dirty="0" smtClean="0"/>
                  <a:t>On average, you can expect to loose $1.35.</a:t>
                </a:r>
              </a:p>
              <a:p>
                <a:pPr lvl="7"/>
                <a:r>
                  <a:rPr lang="en-US" sz="2800" dirty="0" smtClean="0"/>
                  <a:t>Is this game fair?</a:t>
                </a:r>
              </a:p>
              <a:p>
                <a:pPr lvl="7"/>
                <a:r>
                  <a:rPr lang="en-US" sz="2800" dirty="0" smtClean="0"/>
                  <a:t>What would the expected value of a completely fair game be?</a:t>
                </a:r>
                <a:endParaRPr lang="en-US" sz="2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821072"/>
                <a:ext cx="10515600" cy="6036928"/>
              </a:xfrm>
              <a:blipFill rotWithShape="0">
                <a:blip r:embed="rId2"/>
                <a:stretch>
                  <a:fillRect l="-1043" t="-1717" r="-1739"/>
                </a:stretch>
              </a:blipFill>
            </p:spPr>
            <p:txBody>
              <a:bodyPr/>
              <a:lstStyle/>
              <a:p>
                <a:r>
                  <a:rPr lang="en-US">
                    <a:noFill/>
                  </a:rPr>
                  <a:t> </a:t>
                </a:r>
              </a:p>
            </p:txBody>
          </p:sp>
        </mc:Fallback>
      </mc:AlternateContent>
      <p:graphicFrame>
        <p:nvGraphicFramePr>
          <p:cNvPr id="8" name="Table 7"/>
          <p:cNvGraphicFramePr>
            <a:graphicFrameLocks noGrp="1"/>
          </p:cNvGraphicFramePr>
          <p:nvPr>
            <p:extLst>
              <p:ext uri="{D42A27DB-BD31-4B8C-83A1-F6EECF244321}">
                <p14:modId xmlns:p14="http://schemas.microsoft.com/office/powerpoint/2010/main" val="4180041384"/>
              </p:ext>
            </p:extLst>
          </p:nvPr>
        </p:nvGraphicFramePr>
        <p:xfrm>
          <a:off x="0" y="4059891"/>
          <a:ext cx="838200" cy="2585610"/>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20000"/>
                    </a:ext>
                  </a:extLst>
                </a:gridCol>
              </a:tblGrid>
              <a:tr h="430935">
                <a:tc>
                  <a:txBody>
                    <a:bodyPr/>
                    <a:lstStyle/>
                    <a:p>
                      <a:r>
                        <a:rPr lang="en-US" dirty="0" smtClean="0"/>
                        <a:t>Gain</a:t>
                      </a:r>
                      <a:endParaRPr lang="en-US" dirty="0"/>
                    </a:p>
                  </a:txBody>
                  <a:tcPr/>
                </a:tc>
                <a:extLst>
                  <a:ext uri="{0D108BD9-81ED-4DB2-BD59-A6C34878D82A}">
                    <a16:rowId xmlns:a16="http://schemas.microsoft.com/office/drawing/2014/main" val="10000"/>
                  </a:ext>
                </a:extLst>
              </a:tr>
              <a:tr h="430935">
                <a:tc>
                  <a:txBody>
                    <a:bodyPr/>
                    <a:lstStyle/>
                    <a:p>
                      <a:r>
                        <a:rPr lang="en-US" dirty="0" smtClean="0"/>
                        <a:t>498</a:t>
                      </a:r>
                    </a:p>
                  </a:txBody>
                  <a:tcPr/>
                </a:tc>
                <a:extLst>
                  <a:ext uri="{0D108BD9-81ED-4DB2-BD59-A6C34878D82A}">
                    <a16:rowId xmlns:a16="http://schemas.microsoft.com/office/drawing/2014/main" val="10001"/>
                  </a:ext>
                </a:extLst>
              </a:tr>
              <a:tr h="430935">
                <a:tc>
                  <a:txBody>
                    <a:bodyPr/>
                    <a:lstStyle/>
                    <a:p>
                      <a:r>
                        <a:rPr lang="en-US" dirty="0" smtClean="0"/>
                        <a:t>248</a:t>
                      </a:r>
                      <a:endParaRPr lang="en-US" dirty="0"/>
                    </a:p>
                  </a:txBody>
                  <a:tcPr/>
                </a:tc>
                <a:extLst>
                  <a:ext uri="{0D108BD9-81ED-4DB2-BD59-A6C34878D82A}">
                    <a16:rowId xmlns:a16="http://schemas.microsoft.com/office/drawing/2014/main" val="10002"/>
                  </a:ext>
                </a:extLst>
              </a:tr>
              <a:tr h="430935">
                <a:tc>
                  <a:txBody>
                    <a:bodyPr/>
                    <a:lstStyle/>
                    <a:p>
                      <a:r>
                        <a:rPr lang="en-US" dirty="0" smtClean="0"/>
                        <a:t>148</a:t>
                      </a:r>
                      <a:endParaRPr lang="en-US" dirty="0"/>
                    </a:p>
                  </a:txBody>
                  <a:tcPr/>
                </a:tc>
                <a:extLst>
                  <a:ext uri="{0D108BD9-81ED-4DB2-BD59-A6C34878D82A}">
                    <a16:rowId xmlns:a16="http://schemas.microsoft.com/office/drawing/2014/main" val="10003"/>
                  </a:ext>
                </a:extLst>
              </a:tr>
              <a:tr h="430935">
                <a:tc>
                  <a:txBody>
                    <a:bodyPr/>
                    <a:lstStyle/>
                    <a:p>
                      <a:r>
                        <a:rPr lang="en-US" dirty="0" smtClean="0"/>
                        <a:t>73</a:t>
                      </a:r>
                      <a:endParaRPr lang="en-US" dirty="0"/>
                    </a:p>
                  </a:txBody>
                  <a:tcPr/>
                </a:tc>
                <a:extLst>
                  <a:ext uri="{0D108BD9-81ED-4DB2-BD59-A6C34878D82A}">
                    <a16:rowId xmlns:a16="http://schemas.microsoft.com/office/drawing/2014/main" val="10004"/>
                  </a:ext>
                </a:extLst>
              </a:tr>
              <a:tr h="430935">
                <a:tc>
                  <a:txBody>
                    <a:bodyPr/>
                    <a:lstStyle/>
                    <a:p>
                      <a:r>
                        <a:rPr lang="en-US" dirty="0" smtClean="0"/>
                        <a:t>-2</a:t>
                      </a:r>
                      <a:endParaRPr lang="en-US" dirty="0"/>
                    </a:p>
                  </a:txBody>
                  <a:tcPr/>
                </a:tc>
                <a:extLst>
                  <a:ext uri="{0D108BD9-81ED-4DB2-BD59-A6C34878D82A}">
                    <a16:rowId xmlns:a16="http://schemas.microsoft.com/office/drawing/2014/main" val="10005"/>
                  </a:ext>
                </a:extLst>
              </a:tr>
            </a:tbl>
          </a:graphicData>
        </a:graphic>
      </p:graphicFrame>
      <mc:AlternateContent xmlns:mc="http://schemas.openxmlformats.org/markup-compatibility/2006" xmlns:a14="http://schemas.microsoft.com/office/drawing/2010/main">
        <mc:Choice Requires="a14">
          <p:graphicFrame>
            <p:nvGraphicFramePr>
              <p:cNvPr id="9" name="Table 8"/>
              <p:cNvGraphicFramePr>
                <a:graphicFrameLocks noGrp="1"/>
              </p:cNvGraphicFramePr>
              <p:nvPr>
                <p:extLst>
                  <p:ext uri="{D42A27DB-BD31-4B8C-83A1-F6EECF244321}">
                    <p14:modId xmlns:p14="http://schemas.microsoft.com/office/powerpoint/2010/main" val="2007816588"/>
                  </p:ext>
                </p:extLst>
              </p:nvPr>
            </p:nvGraphicFramePr>
            <p:xfrm>
              <a:off x="838199" y="4059891"/>
              <a:ext cx="2008032" cy="2559852"/>
            </p:xfrm>
            <a:graphic>
              <a:graphicData uri="http://schemas.openxmlformats.org/drawingml/2006/table">
                <a:tbl>
                  <a:tblPr firstRow="1" bandRow="1">
                    <a:tableStyleId>{5C22544A-7EE6-4342-B048-85BDC9FD1C3A}</a:tableStyleId>
                  </a:tblPr>
                  <a:tblGrid>
                    <a:gridCol w="2008032">
                      <a:extLst>
                        <a:ext uri="{9D8B030D-6E8A-4147-A177-3AD203B41FA5}">
                          <a16:colId xmlns:a16="http://schemas.microsoft.com/office/drawing/2014/main" val="20000"/>
                        </a:ext>
                      </a:extLst>
                    </a:gridCol>
                  </a:tblGrid>
                  <a:tr h="426642">
                    <a:tc>
                      <a:txBody>
                        <a:bodyPr/>
                        <a:lstStyle/>
                        <a:p>
                          <a:r>
                            <a:rPr lang="en-US" dirty="0" smtClean="0"/>
                            <a:t>Probability</a:t>
                          </a:r>
                          <a:endParaRPr lang="en-US" dirty="0"/>
                        </a:p>
                      </a:txBody>
                      <a:tcPr/>
                    </a:tc>
                    <a:extLst>
                      <a:ext uri="{0D108BD9-81ED-4DB2-BD59-A6C34878D82A}">
                        <a16:rowId xmlns:a16="http://schemas.microsoft.com/office/drawing/2014/main" val="10000"/>
                      </a:ext>
                    </a:extLst>
                  </a:tr>
                  <a:tr h="426642">
                    <a:tc>
                      <a:txBody>
                        <a:bodyPr/>
                        <a:lstStyle/>
                        <a:p>
                          <a:r>
                            <a:rPr lang="en-US" dirty="0" smtClean="0"/>
                            <a:t>1/1500</a:t>
                          </a:r>
                          <a14:m>
                            <m:oMath xmlns:m="http://schemas.openxmlformats.org/officeDocument/2006/math">
                              <m:r>
                                <a:rPr lang="en-US" b="0" i="1" smtClean="0">
                                  <a:latin typeface="Cambria Math" panose="02040503050406030204" pitchFamily="18" charset="0"/>
                                </a:rPr>
                                <m:t>= .000667</m:t>
                              </m:r>
                            </m:oMath>
                          </a14:m>
                          <a:endParaRPr lang="en-US" dirty="0" smtClean="0"/>
                        </a:p>
                      </a:txBody>
                      <a:tcPr/>
                    </a:tc>
                    <a:extLst>
                      <a:ext uri="{0D108BD9-81ED-4DB2-BD59-A6C34878D82A}">
                        <a16:rowId xmlns:a16="http://schemas.microsoft.com/office/drawing/2014/main" val="10001"/>
                      </a:ext>
                    </a:extLst>
                  </a:tr>
                  <a:tr h="4266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1/1500</a:t>
                          </a:r>
                          <a14:m>
                            <m:oMath xmlns:m="http://schemas.openxmlformats.org/officeDocument/2006/math">
                              <m:r>
                                <a:rPr lang="en-US" b="0" i="1" smtClean="0">
                                  <a:latin typeface="Cambria Math" panose="02040503050406030204" pitchFamily="18" charset="0"/>
                                </a:rPr>
                                <m:t>= .000667</m:t>
                              </m:r>
                            </m:oMath>
                          </a14:m>
                          <a:endParaRPr lang="en-US" dirty="0" smtClean="0"/>
                        </a:p>
                      </a:txBody>
                      <a:tcPr/>
                    </a:tc>
                    <a:extLst>
                      <a:ext uri="{0D108BD9-81ED-4DB2-BD59-A6C34878D82A}">
                        <a16:rowId xmlns:a16="http://schemas.microsoft.com/office/drawing/2014/main" val="10002"/>
                      </a:ext>
                    </a:extLst>
                  </a:tr>
                  <a:tr h="4266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1/1500</a:t>
                          </a:r>
                          <a14:m>
                            <m:oMath xmlns:m="http://schemas.openxmlformats.org/officeDocument/2006/math">
                              <m:r>
                                <a:rPr lang="en-US" b="0" i="1" smtClean="0">
                                  <a:latin typeface="Cambria Math" panose="02040503050406030204" pitchFamily="18" charset="0"/>
                                </a:rPr>
                                <m:t>= .000667</m:t>
                              </m:r>
                            </m:oMath>
                          </a14:m>
                          <a:endParaRPr lang="en-US" dirty="0" smtClean="0"/>
                        </a:p>
                      </a:txBody>
                      <a:tcPr/>
                    </a:tc>
                    <a:extLst>
                      <a:ext uri="{0D108BD9-81ED-4DB2-BD59-A6C34878D82A}">
                        <a16:rowId xmlns:a16="http://schemas.microsoft.com/office/drawing/2014/main" val="10003"/>
                      </a:ext>
                    </a:extLst>
                  </a:tr>
                  <a:tr h="4266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1/1500</a:t>
                          </a:r>
                          <a14:m>
                            <m:oMath xmlns:m="http://schemas.openxmlformats.org/officeDocument/2006/math">
                              <m:r>
                                <a:rPr lang="en-US" b="0" i="1" smtClean="0">
                                  <a:latin typeface="Cambria Math" panose="02040503050406030204" pitchFamily="18" charset="0"/>
                                </a:rPr>
                                <m:t>= .000667</m:t>
                              </m:r>
                            </m:oMath>
                          </a14:m>
                          <a:endParaRPr lang="en-US" dirty="0" smtClean="0"/>
                        </a:p>
                      </a:txBody>
                      <a:tcPr/>
                    </a:tc>
                    <a:extLst>
                      <a:ext uri="{0D108BD9-81ED-4DB2-BD59-A6C34878D82A}">
                        <a16:rowId xmlns:a16="http://schemas.microsoft.com/office/drawing/2014/main" val="10004"/>
                      </a:ext>
                    </a:extLst>
                  </a:tr>
                  <a:tr h="426642">
                    <a:tc>
                      <a:txBody>
                        <a:bodyPr/>
                        <a:lstStyle/>
                        <a:p>
                          <a:r>
                            <a:rPr lang="en-US" dirty="0" smtClean="0"/>
                            <a:t>1496/1500</a:t>
                          </a:r>
                          <a14:m>
                            <m:oMath xmlns:m="http://schemas.openxmlformats.org/officeDocument/2006/math">
                              <m:r>
                                <a:rPr lang="en-US" b="0" i="1" smtClean="0">
                                  <a:latin typeface="Cambria Math" panose="02040503050406030204" pitchFamily="18" charset="0"/>
                                </a:rPr>
                                <m:t>=.9973</m:t>
                              </m:r>
                            </m:oMath>
                          </a14:m>
                          <a:endParaRPr lang="en-US" dirty="0"/>
                        </a:p>
                      </a:txBody>
                      <a:tcPr/>
                    </a:tc>
                    <a:extLst>
                      <a:ext uri="{0D108BD9-81ED-4DB2-BD59-A6C34878D82A}">
                        <a16:rowId xmlns:a16="http://schemas.microsoft.com/office/drawing/2014/main" val="10005"/>
                      </a:ext>
                    </a:extLst>
                  </a:tr>
                </a:tbl>
              </a:graphicData>
            </a:graphic>
          </p:graphicFrame>
        </mc:Choice>
        <mc:Fallback xmlns="">
          <p:graphicFrame>
            <p:nvGraphicFramePr>
              <p:cNvPr id="9" name="Table 8"/>
              <p:cNvGraphicFramePr>
                <a:graphicFrameLocks noGrp="1"/>
              </p:cNvGraphicFramePr>
              <p:nvPr>
                <p:extLst>
                  <p:ext uri="{D42A27DB-BD31-4B8C-83A1-F6EECF244321}">
                    <p14:modId xmlns:p14="http://schemas.microsoft.com/office/powerpoint/2010/main" val="2007816588"/>
                  </p:ext>
                </p:extLst>
              </p:nvPr>
            </p:nvGraphicFramePr>
            <p:xfrm>
              <a:off x="838199" y="4059891"/>
              <a:ext cx="2008032" cy="2559852"/>
            </p:xfrm>
            <a:graphic>
              <a:graphicData uri="http://schemas.openxmlformats.org/drawingml/2006/table">
                <a:tbl>
                  <a:tblPr firstRow="1" bandRow="1">
                    <a:tableStyleId>{5C22544A-7EE6-4342-B048-85BDC9FD1C3A}</a:tableStyleId>
                  </a:tblPr>
                  <a:tblGrid>
                    <a:gridCol w="2008032"/>
                  </a:tblGrid>
                  <a:tr h="426642">
                    <a:tc>
                      <a:txBody>
                        <a:bodyPr/>
                        <a:lstStyle/>
                        <a:p>
                          <a:r>
                            <a:rPr lang="en-US" dirty="0" smtClean="0"/>
                            <a:t>Probability</a:t>
                          </a:r>
                          <a:endParaRPr lang="en-US" dirty="0"/>
                        </a:p>
                      </a:txBody>
                      <a:tcPr/>
                    </a:tc>
                  </a:tr>
                  <a:tr h="426642">
                    <a:tc>
                      <a:txBody>
                        <a:bodyPr/>
                        <a:lstStyle/>
                        <a:p>
                          <a:endParaRPr lang="en-US"/>
                        </a:p>
                      </a:txBody>
                      <a:tcPr>
                        <a:blipFill rotWithShape="0">
                          <a:blip r:embed="rId3"/>
                          <a:stretch>
                            <a:fillRect l="-303" t="-107143" r="-1515" b="-410000"/>
                          </a:stretch>
                        </a:blipFill>
                      </a:tcPr>
                    </a:tc>
                  </a:tr>
                  <a:tr h="426642">
                    <a:tc>
                      <a:txBody>
                        <a:bodyPr/>
                        <a:lstStyle/>
                        <a:p>
                          <a:endParaRPr lang="en-US"/>
                        </a:p>
                      </a:txBody>
                      <a:tcPr>
                        <a:blipFill rotWithShape="0">
                          <a:blip r:embed="rId3"/>
                          <a:stretch>
                            <a:fillRect l="-303" t="-204225" r="-1515" b="-304225"/>
                          </a:stretch>
                        </a:blipFill>
                      </a:tcPr>
                    </a:tc>
                  </a:tr>
                  <a:tr h="426642">
                    <a:tc>
                      <a:txBody>
                        <a:bodyPr/>
                        <a:lstStyle/>
                        <a:p>
                          <a:endParaRPr lang="en-US"/>
                        </a:p>
                      </a:txBody>
                      <a:tcPr>
                        <a:blipFill rotWithShape="0">
                          <a:blip r:embed="rId3"/>
                          <a:stretch>
                            <a:fillRect l="-303" t="-308571" r="-1515" b="-208571"/>
                          </a:stretch>
                        </a:blipFill>
                      </a:tcPr>
                    </a:tc>
                  </a:tr>
                  <a:tr h="426642">
                    <a:tc>
                      <a:txBody>
                        <a:bodyPr/>
                        <a:lstStyle/>
                        <a:p>
                          <a:endParaRPr lang="en-US"/>
                        </a:p>
                      </a:txBody>
                      <a:tcPr>
                        <a:blipFill rotWithShape="0">
                          <a:blip r:embed="rId3"/>
                          <a:stretch>
                            <a:fillRect l="-303" t="-408571" r="-1515" b="-108571"/>
                          </a:stretch>
                        </a:blipFill>
                      </a:tcPr>
                    </a:tc>
                  </a:tr>
                  <a:tr h="426642">
                    <a:tc>
                      <a:txBody>
                        <a:bodyPr/>
                        <a:lstStyle/>
                        <a:p>
                          <a:endParaRPr lang="en-US"/>
                        </a:p>
                      </a:txBody>
                      <a:tcPr>
                        <a:blipFill rotWithShape="0">
                          <a:blip r:embed="rId3"/>
                          <a:stretch>
                            <a:fillRect l="-303" t="-508571" r="-1515" b="-8571"/>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10" name="Table 9"/>
              <p:cNvGraphicFramePr>
                <a:graphicFrameLocks noGrp="1"/>
              </p:cNvGraphicFramePr>
              <p:nvPr>
                <p:extLst>
                  <p:ext uri="{D42A27DB-BD31-4B8C-83A1-F6EECF244321}">
                    <p14:modId xmlns:p14="http://schemas.microsoft.com/office/powerpoint/2010/main" val="1977751547"/>
                  </p:ext>
                </p:extLst>
              </p:nvPr>
            </p:nvGraphicFramePr>
            <p:xfrm>
              <a:off x="2856246" y="4059891"/>
              <a:ext cx="1007415" cy="2546970"/>
            </p:xfrm>
            <a:graphic>
              <a:graphicData uri="http://schemas.openxmlformats.org/drawingml/2006/table">
                <a:tbl>
                  <a:tblPr firstRow="1" bandRow="1">
                    <a:tableStyleId>{5C22544A-7EE6-4342-B048-85BDC9FD1C3A}</a:tableStyleId>
                  </a:tblPr>
                  <a:tblGrid>
                    <a:gridCol w="1007415">
                      <a:extLst>
                        <a:ext uri="{9D8B030D-6E8A-4147-A177-3AD203B41FA5}">
                          <a16:colId xmlns:a16="http://schemas.microsoft.com/office/drawing/2014/main" val="20000"/>
                        </a:ext>
                      </a:extLst>
                    </a:gridCol>
                  </a:tblGrid>
                  <a:tr h="424495">
                    <a:tc>
                      <a:txBody>
                        <a:bodyPr/>
                        <a:lstStyle/>
                        <a:p>
                          <a:pPr/>
                          <a14:m>
                            <m:oMathPara xmlns:m="http://schemas.openxmlformats.org/officeDocument/2006/math">
                              <m:oMathParaPr>
                                <m:jc m:val="left"/>
                              </m:oMathParaPr>
                              <m:oMath xmlns:m="http://schemas.openxmlformats.org/officeDocument/2006/math">
                                <m:r>
                                  <a:rPr lang="en-US" b="1" i="1" smtClean="0">
                                    <a:latin typeface="Cambria Math" panose="02040503050406030204" pitchFamily="18" charset="0"/>
                                  </a:rPr>
                                  <m:t>𝒙𝑷</m:t>
                                </m:r>
                                <m:r>
                                  <a:rPr lang="en-US" b="1" i="1" smtClean="0">
                                    <a:latin typeface="Cambria Math" panose="02040503050406030204" pitchFamily="18" charset="0"/>
                                  </a:rPr>
                                  <m:t>(</m:t>
                                </m:r>
                                <m:r>
                                  <a:rPr lang="en-US" b="1" i="1" smtClean="0">
                                    <a:latin typeface="Cambria Math" panose="02040503050406030204" pitchFamily="18" charset="0"/>
                                  </a:rPr>
                                  <m:t>𝒙</m:t>
                                </m:r>
                                <m:r>
                                  <a:rPr lang="en-US" b="1" i="1" smtClean="0">
                                    <a:latin typeface="Cambria Math" panose="02040503050406030204" pitchFamily="18" charset="0"/>
                                  </a:rPr>
                                  <m:t>)</m:t>
                                </m:r>
                              </m:oMath>
                            </m:oMathPara>
                          </a14:m>
                          <a:endParaRPr lang="en-US" dirty="0"/>
                        </a:p>
                      </a:txBody>
                      <a:tcPr/>
                    </a:tc>
                    <a:extLst>
                      <a:ext uri="{0D108BD9-81ED-4DB2-BD59-A6C34878D82A}">
                        <a16:rowId xmlns:a16="http://schemas.microsoft.com/office/drawing/2014/main" val="10000"/>
                      </a:ext>
                    </a:extLst>
                  </a:tr>
                  <a:tr h="424495">
                    <a:tc>
                      <a:txBody>
                        <a:bodyPr/>
                        <a:lstStyle/>
                        <a:p>
                          <a:r>
                            <a:rPr lang="en-US" dirty="0" smtClean="0"/>
                            <a:t>.332</a:t>
                          </a:r>
                          <a:endParaRPr lang="en-US" dirty="0"/>
                        </a:p>
                      </a:txBody>
                      <a:tcPr/>
                    </a:tc>
                    <a:extLst>
                      <a:ext uri="{0D108BD9-81ED-4DB2-BD59-A6C34878D82A}">
                        <a16:rowId xmlns:a16="http://schemas.microsoft.com/office/drawing/2014/main" val="10001"/>
                      </a:ext>
                    </a:extLst>
                  </a:tr>
                  <a:tr h="424495">
                    <a:tc>
                      <a:txBody>
                        <a:bodyPr/>
                        <a:lstStyle/>
                        <a:p>
                          <a:r>
                            <a:rPr lang="en-US" dirty="0" smtClean="0"/>
                            <a:t>.165</a:t>
                          </a:r>
                          <a:endParaRPr lang="en-US" dirty="0"/>
                        </a:p>
                      </a:txBody>
                      <a:tcPr/>
                    </a:tc>
                    <a:extLst>
                      <a:ext uri="{0D108BD9-81ED-4DB2-BD59-A6C34878D82A}">
                        <a16:rowId xmlns:a16="http://schemas.microsoft.com/office/drawing/2014/main" val="10002"/>
                      </a:ext>
                    </a:extLst>
                  </a:tr>
                  <a:tr h="424495">
                    <a:tc>
                      <a:txBody>
                        <a:bodyPr/>
                        <a:lstStyle/>
                        <a:p>
                          <a:r>
                            <a:rPr lang="en-US" dirty="0" smtClean="0"/>
                            <a:t>.099</a:t>
                          </a:r>
                          <a:endParaRPr lang="en-US" dirty="0"/>
                        </a:p>
                      </a:txBody>
                      <a:tcPr/>
                    </a:tc>
                    <a:extLst>
                      <a:ext uri="{0D108BD9-81ED-4DB2-BD59-A6C34878D82A}">
                        <a16:rowId xmlns:a16="http://schemas.microsoft.com/office/drawing/2014/main" val="10003"/>
                      </a:ext>
                    </a:extLst>
                  </a:tr>
                  <a:tr h="424495">
                    <a:tc>
                      <a:txBody>
                        <a:bodyPr/>
                        <a:lstStyle/>
                        <a:p>
                          <a:r>
                            <a:rPr lang="en-US" dirty="0" smtClean="0"/>
                            <a:t>.047</a:t>
                          </a:r>
                          <a:endParaRPr lang="en-US" dirty="0"/>
                        </a:p>
                      </a:txBody>
                      <a:tcPr/>
                    </a:tc>
                    <a:extLst>
                      <a:ext uri="{0D108BD9-81ED-4DB2-BD59-A6C34878D82A}">
                        <a16:rowId xmlns:a16="http://schemas.microsoft.com/office/drawing/2014/main" val="10004"/>
                      </a:ext>
                    </a:extLst>
                  </a:tr>
                  <a:tr h="424495">
                    <a:tc>
                      <a:txBody>
                        <a:bodyPr/>
                        <a:lstStyle/>
                        <a:p>
                          <a:r>
                            <a:rPr lang="en-US" dirty="0" smtClean="0"/>
                            <a:t>-1.995</a:t>
                          </a:r>
                          <a:endParaRPr lang="en-US" dirty="0"/>
                        </a:p>
                      </a:txBody>
                      <a:tcPr/>
                    </a:tc>
                    <a:extLst>
                      <a:ext uri="{0D108BD9-81ED-4DB2-BD59-A6C34878D82A}">
                        <a16:rowId xmlns:a16="http://schemas.microsoft.com/office/drawing/2014/main" val="10005"/>
                      </a:ext>
                    </a:extLst>
                  </a:tr>
                </a:tbl>
              </a:graphicData>
            </a:graphic>
          </p:graphicFrame>
        </mc:Choice>
        <mc:Fallback xmlns="">
          <p:graphicFrame>
            <p:nvGraphicFramePr>
              <p:cNvPr id="10" name="Table 9"/>
              <p:cNvGraphicFramePr>
                <a:graphicFrameLocks noGrp="1"/>
              </p:cNvGraphicFramePr>
              <p:nvPr>
                <p:extLst>
                  <p:ext uri="{D42A27DB-BD31-4B8C-83A1-F6EECF244321}">
                    <p14:modId xmlns:p14="http://schemas.microsoft.com/office/powerpoint/2010/main" val="1977751547"/>
                  </p:ext>
                </p:extLst>
              </p:nvPr>
            </p:nvGraphicFramePr>
            <p:xfrm>
              <a:off x="2856246" y="4059891"/>
              <a:ext cx="1007415" cy="2546970"/>
            </p:xfrm>
            <a:graphic>
              <a:graphicData uri="http://schemas.openxmlformats.org/drawingml/2006/table">
                <a:tbl>
                  <a:tblPr firstRow="1" bandRow="1">
                    <a:tableStyleId>{5C22544A-7EE6-4342-B048-85BDC9FD1C3A}</a:tableStyleId>
                  </a:tblPr>
                  <a:tblGrid>
                    <a:gridCol w="1007415"/>
                  </a:tblGrid>
                  <a:tr h="424495">
                    <a:tc>
                      <a:txBody>
                        <a:bodyPr/>
                        <a:lstStyle/>
                        <a:p>
                          <a:endParaRPr lang="en-US"/>
                        </a:p>
                      </a:txBody>
                      <a:tcPr>
                        <a:blipFill rotWithShape="0">
                          <a:blip r:embed="rId4"/>
                          <a:stretch>
                            <a:fillRect l="-602" t="-1429" r="-2410" b="-507143"/>
                          </a:stretch>
                        </a:blipFill>
                      </a:tcPr>
                    </a:tc>
                  </a:tr>
                  <a:tr h="424495">
                    <a:tc>
                      <a:txBody>
                        <a:bodyPr/>
                        <a:lstStyle/>
                        <a:p>
                          <a:r>
                            <a:rPr lang="en-US" dirty="0" smtClean="0"/>
                            <a:t>.332</a:t>
                          </a:r>
                          <a:endParaRPr lang="en-US" dirty="0"/>
                        </a:p>
                      </a:txBody>
                      <a:tcPr/>
                    </a:tc>
                  </a:tr>
                  <a:tr h="424495">
                    <a:tc>
                      <a:txBody>
                        <a:bodyPr/>
                        <a:lstStyle/>
                        <a:p>
                          <a:r>
                            <a:rPr lang="en-US" dirty="0" smtClean="0"/>
                            <a:t>.165</a:t>
                          </a:r>
                          <a:endParaRPr lang="en-US" dirty="0"/>
                        </a:p>
                      </a:txBody>
                      <a:tcPr/>
                    </a:tc>
                  </a:tr>
                  <a:tr h="424495">
                    <a:tc>
                      <a:txBody>
                        <a:bodyPr/>
                        <a:lstStyle/>
                        <a:p>
                          <a:r>
                            <a:rPr lang="en-US" dirty="0" smtClean="0"/>
                            <a:t>.099</a:t>
                          </a:r>
                          <a:endParaRPr lang="en-US" dirty="0"/>
                        </a:p>
                      </a:txBody>
                      <a:tcPr/>
                    </a:tc>
                  </a:tr>
                  <a:tr h="424495">
                    <a:tc>
                      <a:txBody>
                        <a:bodyPr/>
                        <a:lstStyle/>
                        <a:p>
                          <a:r>
                            <a:rPr lang="en-US" dirty="0" smtClean="0"/>
                            <a:t>.047</a:t>
                          </a:r>
                          <a:endParaRPr lang="en-US" dirty="0"/>
                        </a:p>
                      </a:txBody>
                      <a:tcPr/>
                    </a:tc>
                  </a:tr>
                  <a:tr h="424495">
                    <a:tc>
                      <a:txBody>
                        <a:bodyPr/>
                        <a:lstStyle/>
                        <a:p>
                          <a:r>
                            <a:rPr lang="en-US" dirty="0" smtClean="0"/>
                            <a:t>-1.995</a:t>
                          </a:r>
                          <a:endParaRPr lang="en-US" dirty="0"/>
                        </a:p>
                      </a:txBody>
                      <a:tcPr/>
                    </a:tc>
                  </a:tr>
                </a:tbl>
              </a:graphicData>
            </a:graphic>
          </p:graphicFrame>
        </mc:Fallback>
      </mc:AlternateContent>
    </p:spTree>
    <p:extLst>
      <p:ext uri="{BB962C8B-B14F-4D97-AF65-F5344CB8AC3E}">
        <p14:creationId xmlns:p14="http://schemas.microsoft.com/office/powerpoint/2010/main" val="389152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1000"/>
                                        <p:tgtEl>
                                          <p:spTgt spid="10"/>
                                        </p:tgtEl>
                                      </p:cBhvr>
                                    </p:animEffect>
                                    <p:anim calcmode="lin" valueType="num">
                                      <p:cBhvr>
                                        <p:cTn id="57" dur="1000" fill="hold"/>
                                        <p:tgtEl>
                                          <p:spTgt spid="10"/>
                                        </p:tgtEl>
                                        <p:attrNameLst>
                                          <p:attrName>ppt_x</p:attrName>
                                        </p:attrNameLst>
                                      </p:cBhvr>
                                      <p:tavLst>
                                        <p:tav tm="0">
                                          <p:val>
                                            <p:strVal val="#ppt_x"/>
                                          </p:val>
                                        </p:tav>
                                        <p:tav tm="100000">
                                          <p:val>
                                            <p:strVal val="#ppt_x"/>
                                          </p:val>
                                        </p:tav>
                                      </p:tavLst>
                                    </p:anim>
                                    <p:anim calcmode="lin" valueType="num">
                                      <p:cBhvr>
                                        <p:cTn id="5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animEffect transition="in" filter="fade">
                                      <p:cBhvr>
                                        <p:cTn id="63" dur="1000"/>
                                        <p:tgtEl>
                                          <p:spTgt spid="3">
                                            <p:txEl>
                                              <p:pRg st="5" end="5"/>
                                            </p:txEl>
                                          </p:spTgt>
                                        </p:tgtEl>
                                      </p:cBhvr>
                                    </p:animEffect>
                                    <p:anim calcmode="lin" valueType="num">
                                      <p:cBhvr>
                                        <p:cTn id="6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6" end="6"/>
                                            </p:txEl>
                                          </p:spTgt>
                                        </p:tgtEl>
                                        <p:attrNameLst>
                                          <p:attrName>style.visibility</p:attrName>
                                        </p:attrNameLst>
                                      </p:cBhvr>
                                      <p:to>
                                        <p:strVal val="visible"/>
                                      </p:to>
                                    </p:set>
                                    <p:animEffect transition="in" filter="fade">
                                      <p:cBhvr>
                                        <p:cTn id="70" dur="1000"/>
                                        <p:tgtEl>
                                          <p:spTgt spid="3">
                                            <p:txEl>
                                              <p:pRg st="6" end="6"/>
                                            </p:txEl>
                                          </p:spTgt>
                                        </p:tgtEl>
                                      </p:cBhvr>
                                    </p:animEffect>
                                    <p:anim calcmode="lin" valueType="num">
                                      <p:cBhvr>
                                        <p:cTn id="7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7" end="7"/>
                                            </p:txEl>
                                          </p:spTgt>
                                        </p:tgtEl>
                                        <p:attrNameLst>
                                          <p:attrName>style.visibility</p:attrName>
                                        </p:attrNameLst>
                                      </p:cBhvr>
                                      <p:to>
                                        <p:strVal val="visible"/>
                                      </p:to>
                                    </p:set>
                                    <p:animEffect transition="in" filter="fade">
                                      <p:cBhvr>
                                        <p:cTn id="77" dur="1000"/>
                                        <p:tgtEl>
                                          <p:spTgt spid="3">
                                            <p:txEl>
                                              <p:pRg st="7" end="7"/>
                                            </p:txEl>
                                          </p:spTgt>
                                        </p:tgtEl>
                                      </p:cBhvr>
                                    </p:animEffect>
                                    <p:anim calcmode="lin" valueType="num">
                                      <p:cBhvr>
                                        <p:cTn id="7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8" end="8"/>
                                            </p:txEl>
                                          </p:spTgt>
                                        </p:tgtEl>
                                        <p:attrNameLst>
                                          <p:attrName>style.visibility</p:attrName>
                                        </p:attrNameLst>
                                      </p:cBhvr>
                                      <p:to>
                                        <p:strVal val="visible"/>
                                      </p:to>
                                    </p:set>
                                    <p:animEffect transition="in" filter="fade">
                                      <p:cBhvr>
                                        <p:cTn id="84" dur="1000"/>
                                        <p:tgtEl>
                                          <p:spTgt spid="3">
                                            <p:txEl>
                                              <p:pRg st="8" end="8"/>
                                            </p:txEl>
                                          </p:spTgt>
                                        </p:tgtEl>
                                      </p:cBhvr>
                                    </p:animEffect>
                                    <p:anim calcmode="lin" valueType="num">
                                      <p:cBhvr>
                                        <p:cTn id="8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3" name="Content Placeholder 2"/>
          <p:cNvSpPr>
            <a:spLocks noGrp="1"/>
          </p:cNvSpPr>
          <p:nvPr>
            <p:ph idx="1"/>
          </p:nvPr>
        </p:nvSpPr>
        <p:spPr/>
        <p:txBody>
          <a:bodyPr/>
          <a:lstStyle/>
          <a:p>
            <a:r>
              <a:rPr lang="en-US" dirty="0" smtClean="0"/>
              <a:t>Pg. 197 #2, 5 – 10, 13 – 23 odd, 28, 30, 32, 36, 42</a:t>
            </a:r>
            <a:endParaRPr lang="en-US" dirty="0"/>
          </a:p>
        </p:txBody>
      </p:sp>
    </p:spTree>
    <p:extLst>
      <p:ext uri="{BB962C8B-B14F-4D97-AF65-F5344CB8AC3E}">
        <p14:creationId xmlns:p14="http://schemas.microsoft.com/office/powerpoint/2010/main" val="1530076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06852"/>
          </a:xfrm>
        </p:spPr>
        <p:txBody>
          <a:bodyPr/>
          <a:lstStyle/>
          <a:p>
            <a:r>
              <a:rPr lang="en-US" dirty="0" smtClean="0"/>
              <a:t>Vocab Refresher</a:t>
            </a:r>
            <a:endParaRPr lang="en-US" dirty="0"/>
          </a:p>
        </p:txBody>
      </p:sp>
      <p:sp>
        <p:nvSpPr>
          <p:cNvPr id="3" name="Content Placeholder 2"/>
          <p:cNvSpPr>
            <a:spLocks noGrp="1"/>
          </p:cNvSpPr>
          <p:nvPr>
            <p:ph idx="1"/>
          </p:nvPr>
        </p:nvSpPr>
        <p:spPr>
          <a:xfrm>
            <a:off x="838200" y="806852"/>
            <a:ext cx="11229304" cy="4351338"/>
          </a:xfrm>
        </p:spPr>
        <p:txBody>
          <a:bodyPr>
            <a:normAutofit/>
          </a:bodyPr>
          <a:lstStyle/>
          <a:p>
            <a:r>
              <a:rPr lang="en-US" b="1" dirty="0" smtClean="0"/>
              <a:t>Random Variable </a:t>
            </a:r>
            <a:r>
              <a:rPr lang="en-US" i="1" dirty="0"/>
              <a:t>x </a:t>
            </a:r>
            <a:r>
              <a:rPr lang="en-US" dirty="0"/>
              <a:t>represents a numerical value associated with </a:t>
            </a:r>
            <a:r>
              <a:rPr lang="en-US" dirty="0" smtClean="0"/>
              <a:t>each outcome </a:t>
            </a:r>
            <a:r>
              <a:rPr lang="en-US" dirty="0"/>
              <a:t>of a probability </a:t>
            </a:r>
            <a:r>
              <a:rPr lang="en-US" dirty="0" smtClean="0"/>
              <a:t>experiment</a:t>
            </a:r>
          </a:p>
          <a:p>
            <a:r>
              <a:rPr lang="en-US" b="1" dirty="0" smtClean="0"/>
              <a:t>Discrete Random Variable</a:t>
            </a:r>
            <a:r>
              <a:rPr lang="en-US" dirty="0" smtClean="0"/>
              <a:t> </a:t>
            </a:r>
            <a:r>
              <a:rPr lang="en-US" dirty="0"/>
              <a:t>has a finite or countable number of </a:t>
            </a:r>
            <a:r>
              <a:rPr lang="en-US" dirty="0" smtClean="0"/>
              <a:t>possible outcomes </a:t>
            </a:r>
            <a:r>
              <a:rPr lang="en-US" dirty="0"/>
              <a:t>that can be </a:t>
            </a:r>
            <a:r>
              <a:rPr lang="en-US" dirty="0" smtClean="0"/>
              <a:t>listed (key: counting)</a:t>
            </a:r>
          </a:p>
          <a:p>
            <a:endParaRPr lang="en-US" dirty="0"/>
          </a:p>
          <a:p>
            <a:pPr marL="0" indent="0">
              <a:buNone/>
            </a:pPr>
            <a:r>
              <a:rPr lang="en-US" dirty="0" smtClean="0"/>
              <a:t>   							 </a:t>
            </a:r>
          </a:p>
          <a:p>
            <a:pPr marL="0" indent="0">
              <a:buNone/>
            </a:pPr>
            <a:endParaRPr lang="en-US" dirty="0" smtClean="0"/>
          </a:p>
          <a:p>
            <a:r>
              <a:rPr lang="en-US" b="1" dirty="0" smtClean="0"/>
              <a:t>Continuous Random Variable</a:t>
            </a:r>
            <a:r>
              <a:rPr lang="en-US" dirty="0" smtClean="0"/>
              <a:t> has </a:t>
            </a:r>
            <a:r>
              <a:rPr lang="en-US" dirty="0"/>
              <a:t>an uncountable number of </a:t>
            </a:r>
            <a:r>
              <a:rPr lang="en-US" dirty="0" smtClean="0"/>
              <a:t>possible outcomes</a:t>
            </a:r>
            <a:r>
              <a:rPr lang="en-US" dirty="0"/>
              <a:t>, represented by an interval on the number </a:t>
            </a:r>
            <a:r>
              <a:rPr lang="en-US" dirty="0" smtClean="0"/>
              <a:t>line (key: measuring) </a:t>
            </a:r>
            <a:endParaRPr lang="en-US" dirty="0"/>
          </a:p>
        </p:txBody>
      </p:sp>
      <p:pic>
        <p:nvPicPr>
          <p:cNvPr id="4" name="Picture 3"/>
          <p:cNvPicPr>
            <a:picLocks noChangeAspect="1"/>
          </p:cNvPicPr>
          <p:nvPr/>
        </p:nvPicPr>
        <p:blipFill>
          <a:blip r:embed="rId2"/>
          <a:stretch>
            <a:fillRect/>
          </a:stretch>
        </p:blipFill>
        <p:spPr>
          <a:xfrm>
            <a:off x="838200" y="2628247"/>
            <a:ext cx="6657304" cy="1477556"/>
          </a:xfrm>
          <a:prstGeom prst="rect">
            <a:avLst/>
          </a:prstGeom>
        </p:spPr>
      </p:pic>
      <p:pic>
        <p:nvPicPr>
          <p:cNvPr id="5" name="Picture 4"/>
          <p:cNvPicPr>
            <a:picLocks noChangeAspect="1"/>
          </p:cNvPicPr>
          <p:nvPr/>
        </p:nvPicPr>
        <p:blipFill>
          <a:blip r:embed="rId3"/>
          <a:stretch>
            <a:fillRect/>
          </a:stretch>
        </p:blipFill>
        <p:spPr>
          <a:xfrm>
            <a:off x="838200" y="5069948"/>
            <a:ext cx="6451242" cy="1540084"/>
          </a:xfrm>
          <a:prstGeom prst="rect">
            <a:avLst/>
          </a:prstGeom>
        </p:spPr>
      </p:pic>
    </p:spTree>
    <p:extLst>
      <p:ext uri="{BB962C8B-B14F-4D97-AF65-F5344CB8AC3E}">
        <p14:creationId xmlns:p14="http://schemas.microsoft.com/office/powerpoint/2010/main" val="2300805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5489"/>
          </a:xfrm>
        </p:spPr>
        <p:txBody>
          <a:bodyPr/>
          <a:lstStyle/>
          <a:p>
            <a:r>
              <a:rPr lang="en-US" dirty="0" smtClean="0"/>
              <a:t>Discrete or Continuous?</a:t>
            </a:r>
            <a:endParaRPr lang="en-US" dirty="0"/>
          </a:p>
        </p:txBody>
      </p:sp>
      <p:sp>
        <p:nvSpPr>
          <p:cNvPr id="3" name="Content Placeholder 2"/>
          <p:cNvSpPr>
            <a:spLocks noGrp="1"/>
          </p:cNvSpPr>
          <p:nvPr>
            <p:ph idx="1"/>
          </p:nvPr>
        </p:nvSpPr>
        <p:spPr>
          <a:xfrm>
            <a:off x="194256" y="1210614"/>
            <a:ext cx="6708820" cy="5396248"/>
          </a:xfrm>
        </p:spPr>
        <p:txBody>
          <a:bodyPr>
            <a:normAutofit/>
          </a:bodyPr>
          <a:lstStyle/>
          <a:p>
            <a:r>
              <a:rPr lang="en-US" dirty="0" smtClean="0"/>
              <a:t>Number of students present</a:t>
            </a:r>
          </a:p>
          <a:p>
            <a:r>
              <a:rPr lang="en-US" dirty="0" smtClean="0"/>
              <a:t>Answer: Discrete</a:t>
            </a:r>
          </a:p>
          <a:p>
            <a:r>
              <a:rPr lang="en-US" dirty="0" smtClean="0"/>
              <a:t>Drive time to get to school</a:t>
            </a:r>
          </a:p>
          <a:p>
            <a:r>
              <a:rPr lang="en-US" dirty="0" smtClean="0"/>
              <a:t>Answer: Continuous</a:t>
            </a:r>
          </a:p>
          <a:p>
            <a:r>
              <a:rPr lang="en-US" dirty="0" smtClean="0"/>
              <a:t>Student Grade Levels</a:t>
            </a:r>
          </a:p>
          <a:p>
            <a:r>
              <a:rPr lang="en-US" dirty="0" smtClean="0"/>
              <a:t>Answer: Discrete (freshman, sophomore …)</a:t>
            </a:r>
          </a:p>
          <a:p>
            <a:r>
              <a:rPr lang="en-US" dirty="0" smtClean="0"/>
              <a:t>Number of red M&amp;M’s in a bag</a:t>
            </a:r>
          </a:p>
          <a:p>
            <a:r>
              <a:rPr lang="en-US" dirty="0" smtClean="0"/>
              <a:t>Answer: Discrete</a:t>
            </a:r>
          </a:p>
          <a:p>
            <a:r>
              <a:rPr lang="en-US" dirty="0" smtClean="0"/>
              <a:t>Heights of students in class</a:t>
            </a:r>
          </a:p>
          <a:p>
            <a:r>
              <a:rPr lang="en-US" dirty="0" smtClean="0"/>
              <a:t>Answer: Continuous</a:t>
            </a:r>
            <a:endParaRPr lang="en-US" dirty="0"/>
          </a:p>
        </p:txBody>
      </p:sp>
      <p:sp>
        <p:nvSpPr>
          <p:cNvPr id="4" name="Content Placeholder 2"/>
          <p:cNvSpPr txBox="1">
            <a:spLocks/>
          </p:cNvSpPr>
          <p:nvPr/>
        </p:nvSpPr>
        <p:spPr>
          <a:xfrm>
            <a:off x="5483180" y="1210614"/>
            <a:ext cx="6708820" cy="539624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Fortune 500 companies that lost money last year</a:t>
            </a:r>
          </a:p>
          <a:p>
            <a:r>
              <a:rPr lang="en-US" dirty="0" smtClean="0"/>
              <a:t>Answer: Discrete</a:t>
            </a:r>
          </a:p>
          <a:p>
            <a:r>
              <a:rPr lang="en-US" dirty="0" smtClean="0"/>
              <a:t>Volume of gasoline in a 21-gallon tank</a:t>
            </a:r>
          </a:p>
          <a:p>
            <a:r>
              <a:rPr lang="en-US" dirty="0" smtClean="0"/>
              <a:t>Answer: Continuous</a:t>
            </a:r>
            <a:endParaRPr lang="en-US" dirty="0"/>
          </a:p>
        </p:txBody>
      </p:sp>
    </p:spTree>
    <p:extLst>
      <p:ext uri="{BB962C8B-B14F-4D97-AF65-F5344CB8AC3E}">
        <p14:creationId xmlns:p14="http://schemas.microsoft.com/office/powerpoint/2010/main" val="3067496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xEl>
                                              <p:pRg st="0" end="0"/>
                                            </p:txEl>
                                          </p:spTgt>
                                        </p:tgtEl>
                                        <p:attrNameLst>
                                          <p:attrName>style.visibility</p:attrName>
                                        </p:attrNameLst>
                                      </p:cBhvr>
                                      <p:to>
                                        <p:strVal val="visible"/>
                                      </p:to>
                                    </p:set>
                                    <p:anim calcmode="lin" valueType="num">
                                      <p:cBhvr additive="base">
                                        <p:cTn id="6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txEl>
                                              <p:pRg st="1" end="1"/>
                                            </p:txEl>
                                          </p:spTgt>
                                        </p:tgtEl>
                                        <p:attrNameLst>
                                          <p:attrName>style.visibility</p:attrName>
                                        </p:attrNameLst>
                                      </p:cBhvr>
                                      <p:to>
                                        <p:strVal val="visible"/>
                                      </p:to>
                                    </p:set>
                                    <p:anim calcmode="lin" valueType="num">
                                      <p:cBhvr additive="base">
                                        <p:cTn id="7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4">
                                            <p:txEl>
                                              <p:pRg st="2" end="2"/>
                                            </p:txEl>
                                          </p:spTgt>
                                        </p:tgtEl>
                                        <p:attrNameLst>
                                          <p:attrName>style.visibility</p:attrName>
                                        </p:attrNameLst>
                                      </p:cBhvr>
                                      <p:to>
                                        <p:strVal val="visible"/>
                                      </p:to>
                                    </p:set>
                                    <p:anim calcmode="lin" valueType="num">
                                      <p:cBhvr additive="base">
                                        <p:cTn id="7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4">
                                            <p:txEl>
                                              <p:pRg st="3" end="3"/>
                                            </p:txEl>
                                          </p:spTgt>
                                        </p:tgtEl>
                                        <p:attrNameLst>
                                          <p:attrName>style.visibility</p:attrName>
                                        </p:attrNameLst>
                                      </p:cBhvr>
                                      <p:to>
                                        <p:strVal val="visible"/>
                                      </p:to>
                                    </p:set>
                                    <p:anim calcmode="lin" valueType="num">
                                      <p:cBhvr additive="base">
                                        <p:cTn id="8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Discrete Probability Distributions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065771"/>
                <a:ext cx="10515600" cy="5463818"/>
              </a:xfrm>
            </p:spPr>
            <p:txBody>
              <a:bodyPr/>
              <a:lstStyle/>
              <a:p>
                <a:r>
                  <a:rPr lang="en-US" dirty="0" smtClean="0"/>
                  <a:t>Lists all the possible values that a discrete random variable can take.</a:t>
                </a:r>
              </a:p>
              <a:p>
                <a:r>
                  <a:rPr lang="en-US" dirty="0" smtClean="0"/>
                  <a:t>Each value has a probability that goes along with it.</a:t>
                </a:r>
              </a:p>
              <a:p>
                <a:r>
                  <a:rPr lang="en-US" dirty="0" smtClean="0"/>
                  <a:t>The same rules of probability apply here:</a:t>
                </a:r>
              </a:p>
              <a:p>
                <a:pPr lvl="1"/>
                <a14:m>
                  <m:oMath xmlns:m="http://schemas.openxmlformats.org/officeDocument/2006/math">
                    <m:r>
                      <a:rPr lang="en-US" sz="2800" b="0" i="1" smtClean="0">
                        <a:latin typeface="Cambria Math" panose="02040503050406030204" pitchFamily="18" charset="0"/>
                      </a:rPr>
                      <m:t>0</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𝑃</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𝑥</m:t>
                    </m:r>
                    <m:r>
                      <a:rPr lang="en-US" sz="2800" b="0" i="1" smtClean="0">
                        <a:latin typeface="Cambria Math" panose="02040503050406030204" pitchFamily="18" charset="0"/>
                        <a:ea typeface="Cambria Math" panose="02040503050406030204" pitchFamily="18" charset="0"/>
                      </a:rPr>
                      <m:t>)≤1</m:t>
                    </m:r>
                  </m:oMath>
                </a14:m>
                <a:endParaRPr lang="en-US" sz="2800" dirty="0" smtClean="0"/>
              </a:p>
              <a:p>
                <a:pPr lvl="1"/>
                <a14:m>
                  <m:oMath xmlns:m="http://schemas.openxmlformats.org/officeDocument/2006/math">
                    <m:r>
                      <m:rPr>
                        <m:sty m:val="p"/>
                      </m:rPr>
                      <a:rPr lang="el-GR" sz="2800" i="1" smtClean="0">
                        <a:latin typeface="Cambria Math" panose="02040503050406030204" pitchFamily="18" charset="0"/>
                        <a:ea typeface="Cambria Math" panose="02040503050406030204" pitchFamily="18" charset="0"/>
                      </a:rPr>
                      <m:t>Σ</m:t>
                    </m:r>
                    <m:r>
                      <a:rPr lang="en-US" sz="2800" b="0" i="1" smtClean="0">
                        <a:latin typeface="Cambria Math" panose="02040503050406030204" pitchFamily="18" charset="0"/>
                        <a:ea typeface="Cambria Math" panose="02040503050406030204" pitchFamily="18" charset="0"/>
                      </a:rPr>
                      <m:t>𝑃</m:t>
                    </m:r>
                    <m:d>
                      <m:dPr>
                        <m:ctrlPr>
                          <a:rPr lang="en-US" sz="2800" b="0" i="1" smtClean="0">
                            <a:latin typeface="Cambria Math" panose="02040503050406030204" pitchFamily="18" charset="0"/>
                            <a:ea typeface="Cambria Math" panose="02040503050406030204" pitchFamily="18" charset="0"/>
                          </a:rPr>
                        </m:ctrlPr>
                      </m:dPr>
                      <m:e>
                        <m:r>
                          <a:rPr lang="en-US" sz="2800" b="0" i="1" smtClean="0">
                            <a:latin typeface="Cambria Math" panose="02040503050406030204" pitchFamily="18" charset="0"/>
                            <a:ea typeface="Cambria Math" panose="02040503050406030204" pitchFamily="18" charset="0"/>
                          </a:rPr>
                          <m:t>𝑥</m:t>
                        </m:r>
                      </m:e>
                    </m:d>
                    <m:r>
                      <a:rPr lang="en-US" sz="2800" b="0" i="1" smtClean="0">
                        <a:latin typeface="Cambria Math" panose="02040503050406030204" pitchFamily="18" charset="0"/>
                        <a:ea typeface="Cambria Math" panose="02040503050406030204" pitchFamily="18" charset="0"/>
                      </a:rPr>
                      <m:t>=1</m:t>
                    </m:r>
                  </m:oMath>
                </a14:m>
                <a:endParaRPr lang="en-US" sz="2800" dirty="0" smtClean="0"/>
              </a:p>
              <a:p>
                <a:r>
                  <a:rPr lang="en-US" sz="3200" dirty="0" smtClean="0"/>
                  <a:t>Creating a Discrete Probability Distribution</a:t>
                </a:r>
              </a:p>
              <a:p>
                <a:pPr marL="514350" indent="-514350">
                  <a:buAutoNum type="arabicParenR"/>
                </a:pPr>
                <a:r>
                  <a:rPr lang="en-US" dirty="0" smtClean="0"/>
                  <a:t>List the values or scores with their frequencies</a:t>
                </a:r>
              </a:p>
              <a:p>
                <a:pPr marL="514350" indent="-514350">
                  <a:buAutoNum type="arabicParenR"/>
                </a:pPr>
                <a:r>
                  <a:rPr lang="en-US" dirty="0" smtClean="0"/>
                  <a:t>Add up all the total number of frequencies</a:t>
                </a:r>
              </a:p>
              <a:p>
                <a:pPr marL="514350" indent="-514350">
                  <a:buAutoNum type="arabicParenR"/>
                </a:pPr>
                <a:r>
                  <a:rPr lang="en-US" dirty="0" smtClean="0"/>
                  <a:t>Find the probability of each value</a:t>
                </a:r>
              </a:p>
              <a:p>
                <a:pPr marL="514350" indent="-514350">
                  <a:buAutoNum type="arabicParenR"/>
                </a:pPr>
                <a:r>
                  <a:rPr lang="en-US" dirty="0" smtClean="0"/>
                  <a:t>Check that the probabilities add up to 1</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065771"/>
                <a:ext cx="10515600" cy="5463818"/>
              </a:xfrm>
              <a:blipFill rotWithShape="0">
                <a:blip r:embed="rId2"/>
                <a:stretch>
                  <a:fillRect l="-1333" t="-1897"/>
                </a:stretch>
              </a:blipFill>
            </p:spPr>
            <p:txBody>
              <a:bodyPr/>
              <a:lstStyle/>
              <a:p>
                <a:r>
                  <a:rPr lang="en-US">
                    <a:noFill/>
                  </a:rPr>
                  <a:t> </a:t>
                </a:r>
              </a:p>
            </p:txBody>
          </p:sp>
        </mc:Fallback>
      </mc:AlternateContent>
    </p:spTree>
    <p:extLst>
      <p:ext uri="{BB962C8B-B14F-4D97-AF65-F5344CB8AC3E}">
        <p14:creationId xmlns:p14="http://schemas.microsoft.com/office/powerpoint/2010/main" val="880740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fade">
                                      <p:cBhvr>
                                        <p:cTn id="59" dur="1000"/>
                                        <p:tgtEl>
                                          <p:spTgt spid="3">
                                            <p:txEl>
                                              <p:pRg st="8" end="8"/>
                                            </p:txEl>
                                          </p:spTgt>
                                        </p:tgtEl>
                                      </p:cBhvr>
                                    </p:animEffect>
                                    <p:anim calcmode="lin" valueType="num">
                                      <p:cBhvr>
                                        <p:cTn id="6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Effect transition="in" filter="fade">
                                      <p:cBhvr>
                                        <p:cTn id="66" dur="1000"/>
                                        <p:tgtEl>
                                          <p:spTgt spid="3">
                                            <p:txEl>
                                              <p:pRg st="9" end="9"/>
                                            </p:txEl>
                                          </p:spTgt>
                                        </p:tgtEl>
                                      </p:cBhvr>
                                    </p:animEffect>
                                    <p:anim calcmode="lin" valueType="num">
                                      <p:cBhvr>
                                        <p:cTn id="6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Constructing and Graphing Discrete Probability Distributions</a:t>
            </a:r>
            <a:endParaRPr lang="en-US" dirty="0"/>
          </a:p>
        </p:txBody>
      </p:sp>
      <p:sp>
        <p:nvSpPr>
          <p:cNvPr id="3" name="Content Placeholder 2"/>
          <p:cNvSpPr>
            <a:spLocks noGrp="1"/>
          </p:cNvSpPr>
          <p:nvPr>
            <p:ph idx="1"/>
          </p:nvPr>
        </p:nvSpPr>
        <p:spPr>
          <a:xfrm>
            <a:off x="838200" y="1154293"/>
            <a:ext cx="10515600" cy="4351338"/>
          </a:xfrm>
        </p:spPr>
        <p:txBody>
          <a:bodyPr>
            <a:normAutofit/>
          </a:bodyPr>
          <a:lstStyle/>
          <a:p>
            <a:r>
              <a:rPr lang="en-US" dirty="0"/>
              <a:t>An industrial psychologist administered a personality inventory test </a:t>
            </a:r>
            <a:r>
              <a:rPr lang="en-US" dirty="0" smtClean="0"/>
              <a:t>for passive-aggressive </a:t>
            </a:r>
            <a:r>
              <a:rPr lang="en-US" dirty="0"/>
              <a:t>traits to 150 employees. Each individual was given a </a:t>
            </a:r>
            <a:r>
              <a:rPr lang="en-US" dirty="0" smtClean="0"/>
              <a:t>score from </a:t>
            </a:r>
            <a:r>
              <a:rPr lang="en-US" dirty="0"/>
              <a:t>1 to 5, where 1 was extremely passive and 5 extremely aggressive</a:t>
            </a:r>
            <a:r>
              <a:rPr lang="en-US" dirty="0" smtClean="0"/>
              <a:t>. A score of </a:t>
            </a:r>
            <a:r>
              <a:rPr lang="en-US" dirty="0"/>
              <a:t>3 indicated neither trait. The results are shown </a:t>
            </a:r>
            <a:r>
              <a:rPr lang="en-US" dirty="0" smtClean="0"/>
              <a:t>below. </a:t>
            </a:r>
            <a:r>
              <a:rPr lang="en-US" dirty="0"/>
              <a:t>Construct </a:t>
            </a:r>
            <a:r>
              <a:rPr lang="en-US" dirty="0" smtClean="0"/>
              <a:t>a probability </a:t>
            </a:r>
            <a:r>
              <a:rPr lang="en-US" dirty="0"/>
              <a:t>distribution for the random variable </a:t>
            </a:r>
            <a:r>
              <a:rPr lang="en-US" i="1" dirty="0"/>
              <a:t>x</a:t>
            </a:r>
            <a:r>
              <a:rPr lang="en-US" dirty="0" smtClean="0"/>
              <a:t>. Then </a:t>
            </a:r>
            <a:r>
              <a:rPr lang="en-US" dirty="0"/>
              <a:t>graph the </a:t>
            </a:r>
            <a:r>
              <a:rPr lang="en-US" dirty="0" smtClean="0"/>
              <a:t>distribution using </a:t>
            </a:r>
            <a:r>
              <a:rPr lang="en-US" dirty="0"/>
              <a:t>a histogram.</a:t>
            </a:r>
          </a:p>
        </p:txBody>
      </p:sp>
      <p:pic>
        <p:nvPicPr>
          <p:cNvPr id="4" name="Picture 3"/>
          <p:cNvPicPr>
            <a:picLocks noChangeAspect="1"/>
          </p:cNvPicPr>
          <p:nvPr/>
        </p:nvPicPr>
        <p:blipFill>
          <a:blip r:embed="rId2"/>
          <a:stretch>
            <a:fillRect/>
          </a:stretch>
        </p:blipFill>
        <p:spPr>
          <a:xfrm>
            <a:off x="-1" y="3504863"/>
            <a:ext cx="3464417" cy="3411926"/>
          </a:xfrm>
          <a:prstGeom prst="rect">
            <a:avLst/>
          </a:prstGeom>
        </p:spPr>
      </p:pic>
      <p:pic>
        <p:nvPicPr>
          <p:cNvPr id="5" name="Picture 4"/>
          <p:cNvPicPr>
            <a:picLocks noChangeAspect="1"/>
          </p:cNvPicPr>
          <p:nvPr/>
        </p:nvPicPr>
        <p:blipFill>
          <a:blip r:embed="rId3"/>
          <a:stretch>
            <a:fillRect/>
          </a:stretch>
        </p:blipFill>
        <p:spPr>
          <a:xfrm>
            <a:off x="3992361" y="4766253"/>
            <a:ext cx="6833494" cy="1498960"/>
          </a:xfrm>
          <a:prstGeom prst="rect">
            <a:avLst/>
          </a:prstGeom>
        </p:spPr>
      </p:pic>
      <p:sp>
        <p:nvSpPr>
          <p:cNvPr id="6" name="TextBox 5"/>
          <p:cNvSpPr txBox="1"/>
          <p:nvPr/>
        </p:nvSpPr>
        <p:spPr>
          <a:xfrm>
            <a:off x="3992361" y="3812146"/>
            <a:ext cx="7109228" cy="954107"/>
          </a:xfrm>
          <a:prstGeom prst="rect">
            <a:avLst/>
          </a:prstGeom>
          <a:noFill/>
        </p:spPr>
        <p:txBody>
          <a:bodyPr wrap="square" rtlCol="0">
            <a:spAutoFit/>
          </a:bodyPr>
          <a:lstStyle/>
          <a:p>
            <a:r>
              <a:rPr lang="en-US" sz="2800" dirty="0" smtClean="0"/>
              <a:t>Start by finding the probability, then graph it.</a:t>
            </a:r>
          </a:p>
          <a:p>
            <a:r>
              <a:rPr lang="en-US" sz="2800" dirty="0" smtClean="0"/>
              <a:t>What is the total number of frequencies?</a:t>
            </a:r>
            <a:endParaRPr lang="en-US" sz="2800" dirty="0"/>
          </a:p>
        </p:txBody>
      </p:sp>
    </p:spTree>
    <p:extLst>
      <p:ext uri="{BB962C8B-B14F-4D97-AF65-F5344CB8AC3E}">
        <p14:creationId xmlns:p14="http://schemas.microsoft.com/office/powerpoint/2010/main" val="272597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20317"/>
            <a:ext cx="10515600" cy="4351338"/>
          </a:xfrm>
        </p:spPr>
        <p:txBody>
          <a:bodyPr/>
          <a:lstStyle/>
          <a:p>
            <a:r>
              <a:rPr lang="en-US" dirty="0" smtClean="0"/>
              <a:t>From the probabilities you can graph it by hand or by using a calculator. (if you do not remember, you may want to get a refresher on how to do that)</a:t>
            </a:r>
          </a:p>
          <a:p>
            <a:r>
              <a:rPr lang="en-US" dirty="0" smtClean="0"/>
              <a:t>The graph will look like this:</a:t>
            </a:r>
            <a:endParaRPr lang="en-US" dirty="0"/>
          </a:p>
        </p:txBody>
      </p:sp>
      <p:sp>
        <p:nvSpPr>
          <p:cNvPr id="4" name="Title 1"/>
          <p:cNvSpPr>
            <a:spLocks noGrp="1"/>
          </p:cNvSpPr>
          <p:nvPr>
            <p:ph type="title"/>
          </p:nvPr>
        </p:nvSpPr>
        <p:spPr>
          <a:xfrm>
            <a:off x="838200" y="0"/>
            <a:ext cx="10515600" cy="1325563"/>
          </a:xfrm>
        </p:spPr>
        <p:txBody>
          <a:bodyPr/>
          <a:lstStyle/>
          <a:p>
            <a:r>
              <a:rPr lang="en-US" dirty="0" smtClean="0"/>
              <a:t>Constructing and Graphing Discrete Probability Distributions</a:t>
            </a:r>
            <a:endParaRPr lang="en-US" dirty="0"/>
          </a:p>
        </p:txBody>
      </p:sp>
      <p:pic>
        <p:nvPicPr>
          <p:cNvPr id="5" name="Picture 4"/>
          <p:cNvPicPr>
            <a:picLocks noChangeAspect="1"/>
          </p:cNvPicPr>
          <p:nvPr/>
        </p:nvPicPr>
        <p:blipFill>
          <a:blip r:embed="rId2"/>
          <a:stretch>
            <a:fillRect/>
          </a:stretch>
        </p:blipFill>
        <p:spPr>
          <a:xfrm>
            <a:off x="4131972" y="3042463"/>
            <a:ext cx="3928056" cy="3749509"/>
          </a:xfrm>
          <a:prstGeom prst="rect">
            <a:avLst/>
          </a:prstGeom>
        </p:spPr>
      </p:pic>
    </p:spTree>
    <p:extLst>
      <p:ext uri="{BB962C8B-B14F-4D97-AF65-F5344CB8AC3E}">
        <p14:creationId xmlns:p14="http://schemas.microsoft.com/office/powerpoint/2010/main" val="78942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Verifying Probability Distributions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64262"/>
                <a:ext cx="10515600" cy="4351338"/>
              </a:xfrm>
            </p:spPr>
            <p:txBody>
              <a:bodyPr/>
              <a:lstStyle/>
              <a:p>
                <a:r>
                  <a:rPr lang="en-US" dirty="0"/>
                  <a:t>Verify that the distribution </a:t>
                </a:r>
                <a:r>
                  <a:rPr lang="en-US" dirty="0" smtClean="0"/>
                  <a:t>below </a:t>
                </a:r>
                <a:r>
                  <a:rPr lang="en-US" dirty="0"/>
                  <a:t>is a probability distribution</a:t>
                </a:r>
                <a:r>
                  <a:rPr lang="en-US" dirty="0" smtClean="0"/>
                  <a:t>.</a:t>
                </a:r>
              </a:p>
              <a:p>
                <a:r>
                  <a:rPr lang="en-US" dirty="0" smtClean="0"/>
                  <a:t>What are the two restrictions?</a:t>
                </a:r>
              </a:p>
              <a:p>
                <a:r>
                  <a:rPr lang="en-US" dirty="0" smtClean="0"/>
                  <a:t>Answer:</a:t>
                </a:r>
              </a:p>
              <a:p>
                <a:pPr lvl="1"/>
                <a14:m>
                  <m:oMath xmlns:m="http://schemas.openxmlformats.org/officeDocument/2006/math">
                    <m:r>
                      <a:rPr lang="en-US" sz="2800" b="0" i="1" smtClean="0">
                        <a:latin typeface="Cambria Math" panose="02040503050406030204" pitchFamily="18" charset="0"/>
                      </a:rPr>
                      <m:t>0</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𝑃</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𝑥</m:t>
                    </m:r>
                    <m:r>
                      <a:rPr lang="en-US" sz="2800" b="0" i="1" smtClean="0">
                        <a:latin typeface="Cambria Math" panose="02040503050406030204" pitchFamily="18" charset="0"/>
                        <a:ea typeface="Cambria Math" panose="02040503050406030204" pitchFamily="18" charset="0"/>
                      </a:rPr>
                      <m:t>)≤1</m:t>
                    </m:r>
                  </m:oMath>
                </a14:m>
                <a:endParaRPr lang="en-US" sz="2800" dirty="0" smtClean="0"/>
              </a:p>
              <a:p>
                <a:pPr lvl="1"/>
                <a14:m>
                  <m:oMath xmlns:m="http://schemas.openxmlformats.org/officeDocument/2006/math">
                    <m:r>
                      <m:rPr>
                        <m:sty m:val="p"/>
                      </m:rPr>
                      <a:rPr lang="el-GR" sz="2800" i="1" smtClean="0">
                        <a:latin typeface="Cambria Math" panose="02040503050406030204" pitchFamily="18" charset="0"/>
                        <a:ea typeface="Cambria Math" panose="02040503050406030204" pitchFamily="18" charset="0"/>
                      </a:rPr>
                      <m:t>Σ</m:t>
                    </m:r>
                    <m:r>
                      <a:rPr lang="en-US" sz="2800" b="0" i="1" smtClean="0">
                        <a:latin typeface="Cambria Math" panose="02040503050406030204" pitchFamily="18" charset="0"/>
                        <a:ea typeface="Cambria Math" panose="02040503050406030204" pitchFamily="18" charset="0"/>
                      </a:rPr>
                      <m:t>𝑃</m:t>
                    </m:r>
                    <m:d>
                      <m:dPr>
                        <m:ctrlPr>
                          <a:rPr lang="en-US" sz="2800" b="0" i="1" smtClean="0">
                            <a:latin typeface="Cambria Math" panose="02040503050406030204" pitchFamily="18" charset="0"/>
                            <a:ea typeface="Cambria Math" panose="02040503050406030204" pitchFamily="18" charset="0"/>
                          </a:rPr>
                        </m:ctrlPr>
                      </m:dPr>
                      <m:e>
                        <m:r>
                          <a:rPr lang="en-US" sz="2800" b="0" i="1" smtClean="0">
                            <a:latin typeface="Cambria Math" panose="02040503050406030204" pitchFamily="18" charset="0"/>
                            <a:ea typeface="Cambria Math" panose="02040503050406030204" pitchFamily="18" charset="0"/>
                          </a:rPr>
                          <m:t>𝑥</m:t>
                        </m:r>
                      </m:e>
                    </m:d>
                    <m:r>
                      <a:rPr lang="en-US" sz="2800" b="0" i="1" smtClean="0">
                        <a:latin typeface="Cambria Math" panose="02040503050406030204" pitchFamily="18" charset="0"/>
                        <a:ea typeface="Cambria Math" panose="02040503050406030204" pitchFamily="18" charset="0"/>
                      </a:rPr>
                      <m:t>=1</m:t>
                    </m:r>
                  </m:oMath>
                </a14:m>
                <a:endParaRPr lang="en-US" sz="2800" dirty="0" smtClean="0"/>
              </a:p>
              <a:p>
                <a:r>
                  <a:rPr lang="en-US" dirty="0" smtClean="0"/>
                  <a:t>Does it work?</a:t>
                </a:r>
              </a:p>
              <a:p>
                <a:r>
                  <a:rPr lang="en-US" dirty="0" smtClean="0"/>
                  <a:t>Answer: Yes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64262"/>
                <a:ext cx="10515600" cy="4351338"/>
              </a:xfrm>
              <a:blipFill rotWithShape="0">
                <a:blip r:embed="rId2"/>
                <a:stretch>
                  <a:fillRect l="-1043" t="-2381"/>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7505901" y="2770232"/>
            <a:ext cx="3847899" cy="3690036"/>
          </a:xfrm>
          <a:prstGeom prst="rect">
            <a:avLst/>
          </a:prstGeom>
        </p:spPr>
      </p:pic>
    </p:spTree>
    <p:extLst>
      <p:ext uri="{BB962C8B-B14F-4D97-AF65-F5344CB8AC3E}">
        <p14:creationId xmlns:p14="http://schemas.microsoft.com/office/powerpoint/2010/main" val="199613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500"/>
                                        <p:tgtEl>
                                          <p:spTgt spid="3">
                                            <p:txEl>
                                              <p:pRg st="2" end="2"/>
                                            </p:txEl>
                                          </p:spTgt>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500"/>
                                        <p:tgtEl>
                                          <p:spTgt spid="3">
                                            <p:txEl>
                                              <p:pRg st="3" end="3"/>
                                            </p:txEl>
                                          </p:spTgt>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 Variance, and Standard Deviation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Mean of a discrete random variable: </a:t>
                </a:r>
                <a14:m>
                  <m:oMath xmlns:m="http://schemas.openxmlformats.org/officeDocument/2006/math">
                    <m:r>
                      <a:rPr lang="en-US"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r>
                      <m:rPr>
                        <m:sty m:val="p"/>
                      </m:rPr>
                      <a:rPr lang="el-GR" b="0" i="1" smtClean="0">
                        <a:latin typeface="Cambria Math" panose="02040503050406030204" pitchFamily="18" charset="0"/>
                        <a:ea typeface="Cambria Math" panose="02040503050406030204" pitchFamily="18" charset="0"/>
                      </a:rPr>
                      <m:t>Σ</m:t>
                    </m:r>
                    <m:r>
                      <a:rPr lang="en-US" b="0" i="1" smtClean="0">
                        <a:latin typeface="Cambria Math" panose="02040503050406030204" pitchFamily="18" charset="0"/>
                        <a:ea typeface="Cambria Math" panose="02040503050406030204" pitchFamily="18" charset="0"/>
                      </a:rPr>
                      <m:t>𝑥</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𝑃</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𝑥</m:t>
                    </m:r>
                    <m:r>
                      <a:rPr lang="en-US" b="0" i="1" smtClean="0">
                        <a:latin typeface="Cambria Math" panose="02040503050406030204" pitchFamily="18" charset="0"/>
                        <a:ea typeface="Cambria Math" panose="02040503050406030204" pitchFamily="18" charset="0"/>
                      </a:rPr>
                      <m:t>)</m:t>
                    </m:r>
                  </m:oMath>
                </a14:m>
                <a:endParaRPr lang="en-US" dirty="0" smtClean="0"/>
              </a:p>
              <a:p>
                <a:r>
                  <a:rPr lang="en-US" dirty="0" smtClean="0"/>
                  <a:t>Variance of a discrete random variable: </a:t>
                </a:r>
                <a14:m>
                  <m:oMath xmlns:m="http://schemas.openxmlformats.org/officeDocument/2006/math">
                    <m:sSup>
                      <m:sSupPr>
                        <m:ctrlPr>
                          <a:rPr lang="en-US" b="0" i="1" smtClean="0">
                            <a:latin typeface="Cambria Math" panose="02040503050406030204" pitchFamily="18" charset="0"/>
                            <a:ea typeface="Cambria Math" panose="02040503050406030204" pitchFamily="18" charset="0"/>
                          </a:rPr>
                        </m:ctrlPr>
                      </m:sSupPr>
                      <m:e>
                        <m:r>
                          <a:rPr lang="en-US"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m:t>
                    </m:r>
                    <m:nary>
                      <m:naryPr>
                        <m:chr m:val="∑"/>
                        <m:subHide m:val="on"/>
                        <m:supHide m:val="on"/>
                        <m:ctrlPr>
                          <a:rPr lang="en-US" b="0" i="1" smtClean="0">
                            <a:latin typeface="Cambria Math" panose="02040503050406030204" pitchFamily="18" charset="0"/>
                            <a:ea typeface="Cambria Math" panose="02040503050406030204" pitchFamily="18" charset="0"/>
                          </a:rPr>
                        </m:ctrlPr>
                      </m:naryPr>
                      <m:sub/>
                      <m:sup/>
                      <m:e>
                        <m:sSup>
                          <m:sSupPr>
                            <m:ctrlPr>
                              <a:rPr lang="en-US" b="0" i="1" smtClean="0">
                                <a:latin typeface="Cambria Math" panose="02040503050406030204" pitchFamily="18" charset="0"/>
                                <a:ea typeface="Cambria Math" panose="02040503050406030204" pitchFamily="18" charset="0"/>
                              </a:rPr>
                            </m:ctrlPr>
                          </m:sSupPr>
                          <m:e>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𝑥</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e>
                            </m:d>
                          </m:e>
                          <m:sup>
                            <m:r>
                              <a:rPr lang="en-US"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𝑃</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𝑥</m:t>
                        </m:r>
                        <m:r>
                          <a:rPr lang="en-US" b="0" i="1" smtClean="0">
                            <a:latin typeface="Cambria Math" panose="02040503050406030204" pitchFamily="18" charset="0"/>
                            <a:ea typeface="Cambria Math" panose="02040503050406030204" pitchFamily="18" charset="0"/>
                          </a:rPr>
                          <m:t>)</m:t>
                        </m:r>
                      </m:e>
                    </m:nary>
                  </m:oMath>
                </a14:m>
                <a:endParaRPr lang="en-US" dirty="0" smtClean="0"/>
              </a:p>
              <a:p>
                <a:r>
                  <a:rPr lang="en-US" dirty="0" smtClean="0"/>
                  <a:t>Standard deviation of a discrete random variable: </a:t>
                </a:r>
                <a:endParaRPr lang="en-US" i="1" dirty="0" smtClean="0">
                  <a:latin typeface="Cambria Math" panose="02040503050406030204" pitchFamily="18" charset="0"/>
                  <a:ea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𝜎</m:t>
                      </m:r>
                      <m:r>
                        <a:rPr lang="en-US" b="0" i="1" smtClean="0">
                          <a:latin typeface="Cambria Math" panose="02040503050406030204" pitchFamily="18" charset="0"/>
                          <a:ea typeface="Cambria Math" panose="02040503050406030204" pitchFamily="18" charset="0"/>
                        </a:rPr>
                        <m:t>=</m:t>
                      </m:r>
                      <m:rad>
                        <m:radPr>
                          <m:degHide m:val="on"/>
                          <m:ctrlPr>
                            <a:rPr lang="en-US" b="0" i="1" smtClean="0">
                              <a:latin typeface="Cambria Math" panose="02040503050406030204" pitchFamily="18" charset="0"/>
                              <a:ea typeface="Cambria Math" panose="02040503050406030204" pitchFamily="18" charset="0"/>
                            </a:rPr>
                          </m:ctrlPr>
                        </m:radPr>
                        <m:deg/>
                        <m:e>
                          <m:sSup>
                            <m:sSupPr>
                              <m:ctrlPr>
                                <a:rPr lang="en-US" b="0" i="1" smtClean="0">
                                  <a:latin typeface="Cambria Math" panose="02040503050406030204" pitchFamily="18" charset="0"/>
                                  <a:ea typeface="Cambria Math" panose="02040503050406030204" pitchFamily="18" charset="0"/>
                                </a:rPr>
                              </m:ctrlPr>
                            </m:sSupPr>
                            <m:e>
                              <m:r>
                                <a:rPr lang="en-US"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e>
                      </m:rad>
                      <m:r>
                        <a:rPr lang="en-US" b="0" i="1" smtClean="0">
                          <a:latin typeface="Cambria Math" panose="02040503050406030204" pitchFamily="18" charset="0"/>
                          <a:ea typeface="Cambria Math" panose="02040503050406030204" pitchFamily="18" charset="0"/>
                        </a:rPr>
                        <m:t>=</m:t>
                      </m:r>
                      <m:rad>
                        <m:radPr>
                          <m:degHide m:val="on"/>
                          <m:ctrlPr>
                            <a:rPr lang="en-US" b="0" i="1" smtClean="0">
                              <a:latin typeface="Cambria Math" panose="02040503050406030204" pitchFamily="18" charset="0"/>
                              <a:ea typeface="Cambria Math" panose="02040503050406030204" pitchFamily="18" charset="0"/>
                            </a:rPr>
                          </m:ctrlPr>
                        </m:radPr>
                        <m:deg/>
                        <m:e>
                          <m:nary>
                            <m:naryPr>
                              <m:chr m:val="∑"/>
                              <m:subHide m:val="on"/>
                              <m:supHide m:val="on"/>
                              <m:ctrlPr>
                                <a:rPr lang="en-US" b="0" i="1" smtClean="0">
                                  <a:latin typeface="Cambria Math" panose="02040503050406030204" pitchFamily="18" charset="0"/>
                                  <a:ea typeface="Cambria Math" panose="02040503050406030204" pitchFamily="18" charset="0"/>
                                </a:rPr>
                              </m:ctrlPr>
                            </m:naryPr>
                            <m:sub/>
                            <m:sup/>
                            <m:e>
                              <m:sSup>
                                <m:sSupPr>
                                  <m:ctrlPr>
                                    <a:rPr lang="en-US" b="0" i="1" smtClean="0">
                                      <a:latin typeface="Cambria Math" panose="02040503050406030204" pitchFamily="18" charset="0"/>
                                      <a:ea typeface="Cambria Math" panose="02040503050406030204" pitchFamily="18" charset="0"/>
                                    </a:rPr>
                                  </m:ctrlPr>
                                </m:sSupPr>
                                <m:e>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𝑥</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e>
                                  </m:d>
                                </m:e>
                                <m:sup>
                                  <m:r>
                                    <a:rPr lang="en-US"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𝑃</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𝑥</m:t>
                              </m:r>
                              <m:r>
                                <a:rPr lang="en-US" b="0" i="1" smtClean="0">
                                  <a:latin typeface="Cambria Math" panose="02040503050406030204" pitchFamily="18" charset="0"/>
                                  <a:ea typeface="Cambria Math" panose="02040503050406030204" pitchFamily="18" charset="0"/>
                                </a:rPr>
                                <m:t>)</m:t>
                              </m:r>
                            </m:e>
                          </m:nary>
                        </m:e>
                      </m:rad>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1421282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the mean of a probability distribution</a:t>
            </a:r>
            <a:endParaRPr lang="en-US" dirty="0"/>
          </a:p>
        </p:txBody>
      </p:sp>
      <p:sp>
        <p:nvSpPr>
          <p:cNvPr id="3" name="Content Placeholder 2"/>
          <p:cNvSpPr>
            <a:spLocks noGrp="1"/>
          </p:cNvSpPr>
          <p:nvPr>
            <p:ph idx="1"/>
          </p:nvPr>
        </p:nvSpPr>
        <p:spPr>
          <a:xfrm>
            <a:off x="1482144" y="1426380"/>
            <a:ext cx="10515600" cy="4351338"/>
          </a:xfrm>
        </p:spPr>
        <p:txBody>
          <a:bodyPr/>
          <a:lstStyle/>
          <a:p>
            <a:r>
              <a:rPr lang="en-US" dirty="0"/>
              <a:t>The probability distribution for the personality inventory test for </a:t>
            </a:r>
            <a:r>
              <a:rPr lang="en-US" dirty="0" smtClean="0"/>
              <a:t>passive aggressive traits </a:t>
            </a:r>
            <a:r>
              <a:rPr lang="en-US" dirty="0"/>
              <a:t>discussed in Example 2 is given </a:t>
            </a:r>
            <a:r>
              <a:rPr lang="en-US" dirty="0" smtClean="0"/>
              <a:t>below. </a:t>
            </a:r>
            <a:r>
              <a:rPr lang="en-US" dirty="0"/>
              <a:t>Find the </a:t>
            </a:r>
            <a:r>
              <a:rPr lang="en-US" dirty="0" smtClean="0"/>
              <a:t>mean score. What </a:t>
            </a:r>
            <a:r>
              <a:rPr lang="en-US" dirty="0"/>
              <a:t>can you conclude</a:t>
            </a:r>
            <a:r>
              <a:rPr lang="en-US" dirty="0" smtClean="0"/>
              <a:t>?</a:t>
            </a:r>
          </a:p>
          <a:p>
            <a:pPr lvl="8"/>
            <a:r>
              <a:rPr lang="en-US" sz="2800" dirty="0" smtClean="0"/>
              <a:t>Simply multiply each value by its probability, then add them all together.</a:t>
            </a:r>
            <a:endParaRPr lang="en-US" sz="2800" dirty="0"/>
          </a:p>
        </p:txBody>
      </p:sp>
      <p:pic>
        <p:nvPicPr>
          <p:cNvPr id="4" name="Picture 3"/>
          <p:cNvPicPr>
            <a:picLocks noChangeAspect="1"/>
          </p:cNvPicPr>
          <p:nvPr/>
        </p:nvPicPr>
        <p:blipFill>
          <a:blip r:embed="rId2"/>
          <a:stretch>
            <a:fillRect/>
          </a:stretch>
        </p:blipFill>
        <p:spPr>
          <a:xfrm>
            <a:off x="125233" y="3063427"/>
            <a:ext cx="2192964" cy="3677091"/>
          </a:xfrm>
          <a:prstGeom prst="rect">
            <a:avLst/>
          </a:prstGeom>
        </p:spPr>
      </p:pic>
      <p:pic>
        <p:nvPicPr>
          <p:cNvPr id="5" name="Picture 4"/>
          <p:cNvPicPr>
            <a:picLocks noChangeAspect="1"/>
          </p:cNvPicPr>
          <p:nvPr/>
        </p:nvPicPr>
        <p:blipFill>
          <a:blip r:embed="rId3"/>
          <a:stretch>
            <a:fillRect/>
          </a:stretch>
        </p:blipFill>
        <p:spPr>
          <a:xfrm>
            <a:off x="2217648" y="3110907"/>
            <a:ext cx="3101668" cy="3629611"/>
          </a:xfrm>
          <a:prstGeom prst="rect">
            <a:avLst/>
          </a:prstGeom>
        </p:spPr>
      </p:pic>
      <p:pic>
        <p:nvPicPr>
          <p:cNvPr id="6" name="Picture 5"/>
          <p:cNvPicPr>
            <a:picLocks noChangeAspect="1"/>
          </p:cNvPicPr>
          <p:nvPr/>
        </p:nvPicPr>
        <p:blipFill>
          <a:blip r:embed="rId4"/>
          <a:stretch>
            <a:fillRect/>
          </a:stretch>
        </p:blipFill>
        <p:spPr>
          <a:xfrm>
            <a:off x="5542752" y="4901972"/>
            <a:ext cx="3556853" cy="687459"/>
          </a:xfrm>
          <a:prstGeom prst="rect">
            <a:avLst/>
          </a:prstGeom>
        </p:spPr>
      </p:pic>
    </p:spTree>
    <p:extLst>
      <p:ext uri="{BB962C8B-B14F-4D97-AF65-F5344CB8AC3E}">
        <p14:creationId xmlns:p14="http://schemas.microsoft.com/office/powerpoint/2010/main" val="195761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10237</TotalTime>
  <Words>760</Words>
  <Application>Microsoft Office PowerPoint</Application>
  <PresentationFormat>Widescreen</PresentationFormat>
  <Paragraphs>104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Cambria Math</vt:lpstr>
      <vt:lpstr>Office Theme</vt:lpstr>
      <vt:lpstr>4.1 Probability Distributions</vt:lpstr>
      <vt:lpstr>Vocab Refresher</vt:lpstr>
      <vt:lpstr>Discrete or Continuous?</vt:lpstr>
      <vt:lpstr>Discrete Probability Distributions</vt:lpstr>
      <vt:lpstr>Constructing and Graphing Discrete Probability Distributions</vt:lpstr>
      <vt:lpstr>Constructing and Graphing Discrete Probability Distributions</vt:lpstr>
      <vt:lpstr>Verifying Probability Distributions</vt:lpstr>
      <vt:lpstr>Mean, Variance, and Standard Deviation</vt:lpstr>
      <vt:lpstr>Finding the mean of a probability distribution</vt:lpstr>
      <vt:lpstr>Finding the variance and standard deviation of a probability distribution</vt:lpstr>
      <vt:lpstr>Finding the variance and standard deviation of a probability distribution</vt:lpstr>
      <vt:lpstr>Try it on your own</vt:lpstr>
      <vt:lpstr>Expected Value</vt:lpstr>
      <vt:lpstr>Expected value of a game</vt:lpstr>
      <vt:lpstr>Practice Problems</vt:lpstr>
    </vt:vector>
  </TitlesOfParts>
  <Company>Polk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4.1 Probability Distributions</dc:title>
  <dc:creator>Cress, Aaron</dc:creator>
  <cp:lastModifiedBy>Bakker, John D.</cp:lastModifiedBy>
  <cp:revision>14</cp:revision>
  <dcterms:created xsi:type="dcterms:W3CDTF">2015-12-01T02:20:24Z</dcterms:created>
  <dcterms:modified xsi:type="dcterms:W3CDTF">2019-12-03T17:01:53Z</dcterms:modified>
</cp:coreProperties>
</file>